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Masters/slideMaster5.xml" ContentType="application/vnd.openxmlformats-officedocument.presentationml.slideMaster+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slideLayouts/slideLayout6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7" r:id="rId1"/>
    <p:sldMasterId id="2147483656" r:id="rId2"/>
    <p:sldMasterId id="2147483655" r:id="rId3"/>
    <p:sldMasterId id="2147483653" r:id="rId4"/>
    <p:sldMasterId id="2147483651" r:id="rId5"/>
    <p:sldMasterId id="2147483660" r:id="rId6"/>
  </p:sldMasterIdLst>
  <p:notesMasterIdLst>
    <p:notesMasterId r:id="rId72"/>
  </p:notesMasterIdLst>
  <p:handoutMasterIdLst>
    <p:handoutMasterId r:id="rId73"/>
  </p:handoutMasterIdLst>
  <p:sldIdLst>
    <p:sldId id="641" r:id="rId7"/>
    <p:sldId id="662" r:id="rId8"/>
    <p:sldId id="302" r:id="rId9"/>
    <p:sldId id="363" r:id="rId10"/>
    <p:sldId id="560" r:id="rId11"/>
    <p:sldId id="650" r:id="rId12"/>
    <p:sldId id="569" r:id="rId13"/>
    <p:sldId id="651" r:id="rId14"/>
    <p:sldId id="562" r:id="rId15"/>
    <p:sldId id="434" r:id="rId16"/>
    <p:sldId id="564" r:id="rId17"/>
    <p:sldId id="642" r:id="rId18"/>
    <p:sldId id="652" r:id="rId19"/>
    <p:sldId id="565" r:id="rId20"/>
    <p:sldId id="653" r:id="rId21"/>
    <p:sldId id="566" r:id="rId22"/>
    <p:sldId id="648" r:id="rId23"/>
    <p:sldId id="643" r:id="rId24"/>
    <p:sldId id="561" r:id="rId25"/>
    <p:sldId id="654" r:id="rId26"/>
    <p:sldId id="663" r:id="rId27"/>
    <p:sldId id="493" r:id="rId28"/>
    <p:sldId id="453" r:id="rId29"/>
    <p:sldId id="567" r:id="rId30"/>
    <p:sldId id="644" r:id="rId31"/>
    <p:sldId id="568" r:id="rId32"/>
    <p:sldId id="571" r:id="rId33"/>
    <p:sldId id="452" r:id="rId34"/>
    <p:sldId id="572" r:id="rId35"/>
    <p:sldId id="573" r:id="rId36"/>
    <p:sldId id="574" r:id="rId37"/>
    <p:sldId id="656" r:id="rId38"/>
    <p:sldId id="575" r:id="rId39"/>
    <p:sldId id="576" r:id="rId40"/>
    <p:sldId id="657" r:id="rId41"/>
    <p:sldId id="645" r:id="rId42"/>
    <p:sldId id="459" r:id="rId43"/>
    <p:sldId id="542" r:id="rId44"/>
    <p:sldId id="577" r:id="rId45"/>
    <p:sldId id="578" r:id="rId46"/>
    <p:sldId id="594" r:id="rId47"/>
    <p:sldId id="584" r:id="rId48"/>
    <p:sldId id="580" r:id="rId49"/>
    <p:sldId id="596" r:id="rId50"/>
    <p:sldId id="658" r:id="rId51"/>
    <p:sldId id="585" r:id="rId52"/>
    <p:sldId id="586" r:id="rId53"/>
    <p:sldId id="587" r:id="rId54"/>
    <p:sldId id="588" r:id="rId55"/>
    <p:sldId id="589" r:id="rId56"/>
    <p:sldId id="466" r:id="rId57"/>
    <p:sldId id="507" r:id="rId58"/>
    <p:sldId id="581" r:id="rId59"/>
    <p:sldId id="590" r:id="rId60"/>
    <p:sldId id="591" r:id="rId61"/>
    <p:sldId id="592" r:id="rId62"/>
    <p:sldId id="593" r:id="rId63"/>
    <p:sldId id="647" r:id="rId64"/>
    <p:sldId id="461" r:id="rId65"/>
    <p:sldId id="659" r:id="rId66"/>
    <p:sldId id="595" r:id="rId67"/>
    <p:sldId id="660" r:id="rId68"/>
    <p:sldId id="646" r:id="rId69"/>
    <p:sldId id="661" r:id="rId70"/>
    <p:sldId id="558" r:id="rId71"/>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0021"/>
    <a:srgbClr val="800000"/>
    <a:srgbClr val="0099FF"/>
    <a:srgbClr val="0066FF"/>
    <a:srgbClr val="99CCFF"/>
    <a:srgbClr val="CC0000"/>
    <a:srgbClr val="FF6600"/>
    <a:srgbClr val="3399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00" autoAdjust="0"/>
    <p:restoredTop sz="94664" autoAdjust="0"/>
  </p:normalViewPr>
  <p:slideViewPr>
    <p:cSldViewPr>
      <p:cViewPr varScale="1">
        <p:scale>
          <a:sx n="99" d="100"/>
          <a:sy n="99" d="100"/>
        </p:scale>
        <p:origin x="-84" y="-126"/>
      </p:cViewPr>
      <p:guideLst>
        <p:guide orient="horz" pos="144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68" Type="http://schemas.openxmlformats.org/officeDocument/2006/relationships/slide" Target="slides/slide62.xml"/><Relationship Id="rId76" Type="http://schemas.openxmlformats.org/officeDocument/2006/relationships/theme" Target="theme/theme1.xml"/><Relationship Id="rId7" Type="http://schemas.openxmlformats.org/officeDocument/2006/relationships/slide" Target="slides/slide1.xml"/><Relationship Id="rId71" Type="http://schemas.openxmlformats.org/officeDocument/2006/relationships/slide" Target="slides/slide65.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61" Type="http://schemas.openxmlformats.org/officeDocument/2006/relationships/slide" Target="slides/slide5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tableStyles" Target="tableStyles.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11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r>
              <a:rPr lang="en-US"/>
              <a:t>CHAPTER 19</a:t>
            </a:r>
          </a:p>
        </p:txBody>
      </p:sp>
      <p:sp>
        <p:nvSpPr>
          <p:cNvPr id="9113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C91A77C0-091D-454A-889F-9ACAB53C78BC}" type="datetime1">
              <a:rPr lang="en-US"/>
              <a:pPr/>
              <a:t>4/25/2014</a:t>
            </a:fld>
            <a:endParaRPr lang="en-US"/>
          </a:p>
        </p:txBody>
      </p:sp>
      <p:sp>
        <p:nvSpPr>
          <p:cNvPr id="9114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9114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ADB806D-0278-48DE-B5E4-DC0D92271A3A}"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90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r>
              <a:rPr lang="en-US"/>
              <a:t>CHAPTER 19</a:t>
            </a:r>
          </a:p>
        </p:txBody>
      </p:sp>
      <p:sp>
        <p:nvSpPr>
          <p:cNvPr id="8909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F917D34C-561A-46F2-8924-1349EB5A61FE}" type="datetime1">
              <a:rPr lang="en-US"/>
              <a:pPr/>
              <a:t>4/25/2014</a:t>
            </a:fld>
            <a:endParaRPr lang="en-US"/>
          </a:p>
        </p:txBody>
      </p:sp>
      <p:sp>
        <p:nvSpPr>
          <p:cNvPr id="890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8909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909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8909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8E1D47C-B7B3-4B53-8851-663E56266BC8}" type="slidenum">
              <a:rPr lang="en-US"/>
              <a:pPr/>
              <a:t>‹#›</a:t>
            </a:fld>
            <a:endParaRPr lang="en-US"/>
          </a:p>
        </p:txBody>
      </p:sp>
    </p:spTree>
  </p:cSld>
  <p:clrMap bg1="lt1" tx1="dk1" bg2="lt2" tx2="dk2" accent1="accent1" accent2="accent2" accent3="accent3" accent4="accent4" accent5="accent5" accent6="accent6" hlink="hlink" folHlink="folHlink"/>
  <p:hf ftr="0"/>
  <p:notesStyle>
    <a:lvl1pPr algn="l" rtl="0" fontAlgn="base">
      <a:spcBef>
        <a:spcPct val="3000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3000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3000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3000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3000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http://kotaku.com/5985078/lays-chicken-and-waffles-sriracha-and-cheesy-garlic-bread-potato-chips-the-snacktaku-review </a:t>
            </a:r>
            <a:endParaRPr lang="en-US" dirty="0"/>
          </a:p>
        </p:txBody>
      </p:sp>
      <p:sp>
        <p:nvSpPr>
          <p:cNvPr id="4" name="Header Placeholder 3"/>
          <p:cNvSpPr>
            <a:spLocks noGrp="1"/>
          </p:cNvSpPr>
          <p:nvPr>
            <p:ph type="hdr" sz="quarter" idx="10"/>
          </p:nvPr>
        </p:nvSpPr>
        <p:spPr/>
        <p:txBody>
          <a:bodyPr/>
          <a:lstStyle/>
          <a:p>
            <a:r>
              <a:rPr lang="en-US" smtClean="0"/>
              <a:t>CHAPTER 19</a:t>
            </a:r>
            <a:endParaRPr lang="en-US"/>
          </a:p>
        </p:txBody>
      </p:sp>
      <p:sp>
        <p:nvSpPr>
          <p:cNvPr id="5" name="Date Placeholder 4"/>
          <p:cNvSpPr>
            <a:spLocks noGrp="1"/>
          </p:cNvSpPr>
          <p:nvPr>
            <p:ph type="dt" idx="11"/>
          </p:nvPr>
        </p:nvSpPr>
        <p:spPr/>
        <p:txBody>
          <a:bodyPr/>
          <a:lstStyle/>
          <a:p>
            <a:fld id="{F917D34C-561A-46F2-8924-1349EB5A61FE}" type="datetime1">
              <a:rPr lang="en-US" smtClean="0"/>
              <a:pPr/>
              <a:t>4/25/2014</a:t>
            </a:fld>
            <a:endParaRPr lang="en-US"/>
          </a:p>
        </p:txBody>
      </p:sp>
      <p:sp>
        <p:nvSpPr>
          <p:cNvPr id="6" name="Slide Number Placeholder 5"/>
          <p:cNvSpPr>
            <a:spLocks noGrp="1"/>
          </p:cNvSpPr>
          <p:nvPr>
            <p:ph type="sldNum" sz="quarter" idx="12"/>
          </p:nvPr>
        </p:nvSpPr>
        <p:spPr/>
        <p:txBody>
          <a:bodyPr/>
          <a:lstStyle/>
          <a:p>
            <a:fld id="{38E1D47C-B7B3-4B53-8851-663E56266BC8}" type="slidenum">
              <a:rPr lang="en-US" smtClean="0"/>
              <a:pPr/>
              <a:t>17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http://kotaku.com/5985078/lays-chicken-and-waffles-sriracha-and-cheesy-garlic-bread-potato-chips-the-snacktaku-review </a:t>
            </a:r>
            <a:endParaRPr lang="en-US" dirty="0"/>
          </a:p>
        </p:txBody>
      </p:sp>
      <p:sp>
        <p:nvSpPr>
          <p:cNvPr id="4" name="Header Placeholder 3"/>
          <p:cNvSpPr>
            <a:spLocks noGrp="1"/>
          </p:cNvSpPr>
          <p:nvPr>
            <p:ph type="hdr" sz="quarter" idx="10"/>
          </p:nvPr>
        </p:nvSpPr>
        <p:spPr/>
        <p:txBody>
          <a:bodyPr/>
          <a:lstStyle/>
          <a:p>
            <a:r>
              <a:rPr lang="en-US" smtClean="0"/>
              <a:t>CHAPTER 19</a:t>
            </a:r>
            <a:endParaRPr lang="en-US"/>
          </a:p>
        </p:txBody>
      </p:sp>
      <p:sp>
        <p:nvSpPr>
          <p:cNvPr id="5" name="Date Placeholder 4"/>
          <p:cNvSpPr>
            <a:spLocks noGrp="1"/>
          </p:cNvSpPr>
          <p:nvPr>
            <p:ph type="dt" idx="11"/>
          </p:nvPr>
        </p:nvSpPr>
        <p:spPr/>
        <p:txBody>
          <a:bodyPr/>
          <a:lstStyle/>
          <a:p>
            <a:fld id="{F917D34C-561A-46F2-8924-1349EB5A61FE}" type="datetime1">
              <a:rPr lang="en-US" smtClean="0"/>
              <a:pPr/>
              <a:t>4/25/2014</a:t>
            </a:fld>
            <a:endParaRPr lang="en-US"/>
          </a:p>
        </p:txBody>
      </p:sp>
      <p:sp>
        <p:nvSpPr>
          <p:cNvPr id="6" name="Slide Number Placeholder 5"/>
          <p:cNvSpPr>
            <a:spLocks noGrp="1"/>
          </p:cNvSpPr>
          <p:nvPr>
            <p:ph type="sldNum" sz="quarter" idx="12"/>
          </p:nvPr>
        </p:nvSpPr>
        <p:spPr/>
        <p:txBody>
          <a:bodyPr/>
          <a:lstStyle/>
          <a:p>
            <a:fld id="{38E1D47C-B7B3-4B53-8851-663E56266BC8}" type="slidenum">
              <a:rPr lang="en-US" smtClean="0"/>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19</a:t>
            </a:r>
          </a:p>
        </p:txBody>
      </p:sp>
      <p:sp>
        <p:nvSpPr>
          <p:cNvPr id="6" name="Slide Number Placeholder 5"/>
          <p:cNvSpPr>
            <a:spLocks noGrp="1"/>
          </p:cNvSpPr>
          <p:nvPr>
            <p:ph type="sldNum" sz="quarter" idx="12"/>
          </p:nvPr>
        </p:nvSpPr>
        <p:spPr/>
        <p:txBody>
          <a:bodyPr/>
          <a:lstStyle>
            <a:lvl1pPr>
              <a:defRPr/>
            </a:lvl1pPr>
          </a:lstStyle>
          <a:p>
            <a:fld id="{ECBEE8B5-E33E-4852-AABC-4BE3272BED30}"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19</a:t>
            </a:r>
          </a:p>
        </p:txBody>
      </p:sp>
      <p:sp>
        <p:nvSpPr>
          <p:cNvPr id="6" name="Slide Number Placeholder 5"/>
          <p:cNvSpPr>
            <a:spLocks noGrp="1"/>
          </p:cNvSpPr>
          <p:nvPr>
            <p:ph type="sldNum" sz="quarter" idx="12"/>
          </p:nvPr>
        </p:nvSpPr>
        <p:spPr/>
        <p:txBody>
          <a:bodyPr/>
          <a:lstStyle>
            <a:lvl1pPr>
              <a:defRPr/>
            </a:lvl1pPr>
          </a:lstStyle>
          <a:p>
            <a:fld id="{2597365D-AA29-4A2C-B450-F0DF14D215A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19</a:t>
            </a:r>
          </a:p>
        </p:txBody>
      </p:sp>
      <p:sp>
        <p:nvSpPr>
          <p:cNvPr id="6" name="Slide Number Placeholder 5"/>
          <p:cNvSpPr>
            <a:spLocks noGrp="1"/>
          </p:cNvSpPr>
          <p:nvPr>
            <p:ph type="sldNum" sz="quarter" idx="12"/>
          </p:nvPr>
        </p:nvSpPr>
        <p:spPr/>
        <p:txBody>
          <a:bodyPr/>
          <a:lstStyle>
            <a:lvl1pPr>
              <a:defRPr/>
            </a:lvl1pPr>
          </a:lstStyle>
          <a:p>
            <a:fld id="{C6364482-E4B2-4678-971D-F9016F39730D}"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19</a:t>
            </a:r>
          </a:p>
        </p:txBody>
      </p:sp>
      <p:sp>
        <p:nvSpPr>
          <p:cNvPr id="6" name="Slide Number Placeholder 5"/>
          <p:cNvSpPr>
            <a:spLocks noGrp="1"/>
          </p:cNvSpPr>
          <p:nvPr>
            <p:ph type="sldNum" sz="quarter" idx="12"/>
          </p:nvPr>
        </p:nvSpPr>
        <p:spPr/>
        <p:txBody>
          <a:bodyPr/>
          <a:lstStyle>
            <a:lvl1pPr>
              <a:defRPr/>
            </a:lvl1pPr>
          </a:lstStyle>
          <a:p>
            <a:fld id="{477D12DA-1990-4E89-B97D-6774C3A1A67A}"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19</a:t>
            </a:r>
          </a:p>
        </p:txBody>
      </p:sp>
      <p:sp>
        <p:nvSpPr>
          <p:cNvPr id="6" name="Slide Number Placeholder 5"/>
          <p:cNvSpPr>
            <a:spLocks noGrp="1"/>
          </p:cNvSpPr>
          <p:nvPr>
            <p:ph type="sldNum" sz="quarter" idx="12"/>
          </p:nvPr>
        </p:nvSpPr>
        <p:spPr/>
        <p:txBody>
          <a:bodyPr/>
          <a:lstStyle>
            <a:lvl1pPr>
              <a:defRPr/>
            </a:lvl1pPr>
          </a:lstStyle>
          <a:p>
            <a:fld id="{44B8BF25-E63B-469B-BF18-C0BDC6070A2D}"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19</a:t>
            </a:r>
          </a:p>
        </p:txBody>
      </p:sp>
      <p:sp>
        <p:nvSpPr>
          <p:cNvPr id="6" name="Slide Number Placeholder 5"/>
          <p:cNvSpPr>
            <a:spLocks noGrp="1"/>
          </p:cNvSpPr>
          <p:nvPr>
            <p:ph type="sldNum" sz="quarter" idx="12"/>
          </p:nvPr>
        </p:nvSpPr>
        <p:spPr/>
        <p:txBody>
          <a:bodyPr/>
          <a:lstStyle>
            <a:lvl1pPr>
              <a:defRPr/>
            </a:lvl1pPr>
          </a:lstStyle>
          <a:p>
            <a:fld id="{44577ACF-A8ED-44F7-8B71-7F49F6FD1FE0}"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19</a:t>
            </a:r>
          </a:p>
        </p:txBody>
      </p:sp>
      <p:sp>
        <p:nvSpPr>
          <p:cNvPr id="7" name="Slide Number Placeholder 6"/>
          <p:cNvSpPr>
            <a:spLocks noGrp="1"/>
          </p:cNvSpPr>
          <p:nvPr>
            <p:ph type="sldNum" sz="quarter" idx="12"/>
          </p:nvPr>
        </p:nvSpPr>
        <p:spPr/>
        <p:txBody>
          <a:bodyPr/>
          <a:lstStyle>
            <a:lvl1pPr>
              <a:defRPr/>
            </a:lvl1pPr>
          </a:lstStyle>
          <a:p>
            <a:fld id="{52180401-AE3E-4D21-A525-0A06DBE71F4F}"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19</a:t>
            </a:r>
          </a:p>
        </p:txBody>
      </p:sp>
      <p:sp>
        <p:nvSpPr>
          <p:cNvPr id="9" name="Slide Number Placeholder 8"/>
          <p:cNvSpPr>
            <a:spLocks noGrp="1"/>
          </p:cNvSpPr>
          <p:nvPr>
            <p:ph type="sldNum" sz="quarter" idx="12"/>
          </p:nvPr>
        </p:nvSpPr>
        <p:spPr/>
        <p:txBody>
          <a:bodyPr/>
          <a:lstStyle>
            <a:lvl1pPr>
              <a:defRPr/>
            </a:lvl1pPr>
          </a:lstStyle>
          <a:p>
            <a:fld id="{9D62DAD2-DB67-40A3-9926-B021C7299B1E}"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19</a:t>
            </a:r>
          </a:p>
        </p:txBody>
      </p:sp>
      <p:sp>
        <p:nvSpPr>
          <p:cNvPr id="5" name="Slide Number Placeholder 4"/>
          <p:cNvSpPr>
            <a:spLocks noGrp="1"/>
          </p:cNvSpPr>
          <p:nvPr>
            <p:ph type="sldNum" sz="quarter" idx="12"/>
          </p:nvPr>
        </p:nvSpPr>
        <p:spPr/>
        <p:txBody>
          <a:bodyPr/>
          <a:lstStyle>
            <a:lvl1pPr>
              <a:defRPr/>
            </a:lvl1pPr>
          </a:lstStyle>
          <a:p>
            <a:fld id="{D000043B-D140-49B4-ACD8-CB7C82811373}"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19</a:t>
            </a:r>
          </a:p>
        </p:txBody>
      </p:sp>
      <p:sp>
        <p:nvSpPr>
          <p:cNvPr id="4" name="Slide Number Placeholder 3"/>
          <p:cNvSpPr>
            <a:spLocks noGrp="1"/>
          </p:cNvSpPr>
          <p:nvPr>
            <p:ph type="sldNum" sz="quarter" idx="12"/>
          </p:nvPr>
        </p:nvSpPr>
        <p:spPr/>
        <p:txBody>
          <a:bodyPr/>
          <a:lstStyle>
            <a:lvl1pPr>
              <a:defRPr/>
            </a:lvl1pPr>
          </a:lstStyle>
          <a:p>
            <a:fld id="{CB5194F8-CC6A-4FE4-B687-1A476BD0E0B7}"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19</a:t>
            </a:r>
          </a:p>
        </p:txBody>
      </p:sp>
      <p:sp>
        <p:nvSpPr>
          <p:cNvPr id="7" name="Slide Number Placeholder 6"/>
          <p:cNvSpPr>
            <a:spLocks noGrp="1"/>
          </p:cNvSpPr>
          <p:nvPr>
            <p:ph type="sldNum" sz="quarter" idx="12"/>
          </p:nvPr>
        </p:nvSpPr>
        <p:spPr/>
        <p:txBody>
          <a:bodyPr/>
          <a:lstStyle>
            <a:lvl1pPr>
              <a:defRPr/>
            </a:lvl1pPr>
          </a:lstStyle>
          <a:p>
            <a:fld id="{F9E603B6-85AB-42CF-9651-66F098868D2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19</a:t>
            </a:r>
          </a:p>
        </p:txBody>
      </p:sp>
      <p:sp>
        <p:nvSpPr>
          <p:cNvPr id="6" name="Slide Number Placeholder 5"/>
          <p:cNvSpPr>
            <a:spLocks noGrp="1"/>
          </p:cNvSpPr>
          <p:nvPr>
            <p:ph type="sldNum" sz="quarter" idx="12"/>
          </p:nvPr>
        </p:nvSpPr>
        <p:spPr/>
        <p:txBody>
          <a:bodyPr/>
          <a:lstStyle>
            <a:lvl1pPr>
              <a:defRPr/>
            </a:lvl1pPr>
          </a:lstStyle>
          <a:p>
            <a:fld id="{7F1618D9-9EB1-4C3C-8670-9442F2DAA51D}"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19</a:t>
            </a:r>
          </a:p>
        </p:txBody>
      </p:sp>
      <p:sp>
        <p:nvSpPr>
          <p:cNvPr id="7" name="Slide Number Placeholder 6"/>
          <p:cNvSpPr>
            <a:spLocks noGrp="1"/>
          </p:cNvSpPr>
          <p:nvPr>
            <p:ph type="sldNum" sz="quarter" idx="12"/>
          </p:nvPr>
        </p:nvSpPr>
        <p:spPr/>
        <p:txBody>
          <a:bodyPr/>
          <a:lstStyle>
            <a:lvl1pPr>
              <a:defRPr/>
            </a:lvl1pPr>
          </a:lstStyle>
          <a:p>
            <a:fld id="{D348A86C-D07F-4BC4-812F-4D1D6E64D0D3}"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19</a:t>
            </a:r>
          </a:p>
        </p:txBody>
      </p:sp>
      <p:sp>
        <p:nvSpPr>
          <p:cNvPr id="6" name="Slide Number Placeholder 5"/>
          <p:cNvSpPr>
            <a:spLocks noGrp="1"/>
          </p:cNvSpPr>
          <p:nvPr>
            <p:ph type="sldNum" sz="quarter" idx="12"/>
          </p:nvPr>
        </p:nvSpPr>
        <p:spPr/>
        <p:txBody>
          <a:bodyPr/>
          <a:lstStyle>
            <a:lvl1pPr>
              <a:defRPr/>
            </a:lvl1pPr>
          </a:lstStyle>
          <a:p>
            <a:fld id="{B8AE044D-2016-4E42-94C1-2C436EE3292A}"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19</a:t>
            </a:r>
          </a:p>
        </p:txBody>
      </p:sp>
      <p:sp>
        <p:nvSpPr>
          <p:cNvPr id="6" name="Slide Number Placeholder 5"/>
          <p:cNvSpPr>
            <a:spLocks noGrp="1"/>
          </p:cNvSpPr>
          <p:nvPr>
            <p:ph type="sldNum" sz="quarter" idx="12"/>
          </p:nvPr>
        </p:nvSpPr>
        <p:spPr/>
        <p:txBody>
          <a:bodyPr/>
          <a:lstStyle>
            <a:lvl1pPr>
              <a:defRPr/>
            </a:lvl1pPr>
          </a:lstStyle>
          <a:p>
            <a:fld id="{9CE8B1D4-C5A2-4719-B9F2-BBFAA89075C0}" type="slidenum">
              <a:rPr lang="en-US"/>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19</a:t>
            </a:r>
          </a:p>
        </p:txBody>
      </p:sp>
      <p:sp>
        <p:nvSpPr>
          <p:cNvPr id="6" name="Slide Number Placeholder 5"/>
          <p:cNvSpPr>
            <a:spLocks noGrp="1"/>
          </p:cNvSpPr>
          <p:nvPr>
            <p:ph type="sldNum" sz="quarter" idx="12"/>
          </p:nvPr>
        </p:nvSpPr>
        <p:spPr/>
        <p:txBody>
          <a:bodyPr/>
          <a:lstStyle>
            <a:lvl1pPr>
              <a:defRPr/>
            </a:lvl1pPr>
          </a:lstStyle>
          <a:p>
            <a:fld id="{1492C3F0-1EC7-45A6-8A5E-7A9CD34927D5}" type="slidenum">
              <a:rPr lang="en-US"/>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19</a:t>
            </a:r>
          </a:p>
        </p:txBody>
      </p:sp>
      <p:sp>
        <p:nvSpPr>
          <p:cNvPr id="6" name="Slide Number Placeholder 5"/>
          <p:cNvSpPr>
            <a:spLocks noGrp="1"/>
          </p:cNvSpPr>
          <p:nvPr>
            <p:ph type="sldNum" sz="quarter" idx="12"/>
          </p:nvPr>
        </p:nvSpPr>
        <p:spPr/>
        <p:txBody>
          <a:bodyPr/>
          <a:lstStyle>
            <a:lvl1pPr>
              <a:defRPr/>
            </a:lvl1pPr>
          </a:lstStyle>
          <a:p>
            <a:fld id="{6D1D3C5F-E1F0-440D-A19A-63D07F8A3CA3}" type="slidenum">
              <a:rPr lang="en-US"/>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19</a:t>
            </a:r>
          </a:p>
        </p:txBody>
      </p:sp>
      <p:sp>
        <p:nvSpPr>
          <p:cNvPr id="6" name="Slide Number Placeholder 5"/>
          <p:cNvSpPr>
            <a:spLocks noGrp="1"/>
          </p:cNvSpPr>
          <p:nvPr>
            <p:ph type="sldNum" sz="quarter" idx="12"/>
          </p:nvPr>
        </p:nvSpPr>
        <p:spPr/>
        <p:txBody>
          <a:bodyPr/>
          <a:lstStyle>
            <a:lvl1pPr>
              <a:defRPr/>
            </a:lvl1pPr>
          </a:lstStyle>
          <a:p>
            <a:fld id="{271F96EF-625E-4B75-8508-E0741C295560}" type="slidenum">
              <a:rPr lang="en-US"/>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19</a:t>
            </a:r>
          </a:p>
        </p:txBody>
      </p:sp>
      <p:sp>
        <p:nvSpPr>
          <p:cNvPr id="7" name="Slide Number Placeholder 6"/>
          <p:cNvSpPr>
            <a:spLocks noGrp="1"/>
          </p:cNvSpPr>
          <p:nvPr>
            <p:ph type="sldNum" sz="quarter" idx="12"/>
          </p:nvPr>
        </p:nvSpPr>
        <p:spPr/>
        <p:txBody>
          <a:bodyPr/>
          <a:lstStyle>
            <a:lvl1pPr>
              <a:defRPr/>
            </a:lvl1pPr>
          </a:lstStyle>
          <a:p>
            <a:fld id="{E883AB15-BBC8-4EC9-AD98-3B540D06BD98}" type="slidenum">
              <a:rPr lang="en-US"/>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19</a:t>
            </a:r>
          </a:p>
        </p:txBody>
      </p:sp>
      <p:sp>
        <p:nvSpPr>
          <p:cNvPr id="9" name="Slide Number Placeholder 8"/>
          <p:cNvSpPr>
            <a:spLocks noGrp="1"/>
          </p:cNvSpPr>
          <p:nvPr>
            <p:ph type="sldNum" sz="quarter" idx="12"/>
          </p:nvPr>
        </p:nvSpPr>
        <p:spPr/>
        <p:txBody>
          <a:bodyPr/>
          <a:lstStyle>
            <a:lvl1pPr>
              <a:defRPr/>
            </a:lvl1pPr>
          </a:lstStyle>
          <a:p>
            <a:fld id="{FDF3C22D-15C4-4A0E-8964-0436535E3AE9}" type="slidenum">
              <a:rPr lang="en-US"/>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19</a:t>
            </a:r>
          </a:p>
        </p:txBody>
      </p:sp>
      <p:sp>
        <p:nvSpPr>
          <p:cNvPr id="5" name="Slide Number Placeholder 4"/>
          <p:cNvSpPr>
            <a:spLocks noGrp="1"/>
          </p:cNvSpPr>
          <p:nvPr>
            <p:ph type="sldNum" sz="quarter" idx="12"/>
          </p:nvPr>
        </p:nvSpPr>
        <p:spPr/>
        <p:txBody>
          <a:bodyPr/>
          <a:lstStyle>
            <a:lvl1pPr>
              <a:defRPr/>
            </a:lvl1pPr>
          </a:lstStyle>
          <a:p>
            <a:fld id="{08CCB920-4E30-4332-90E6-6EDB6EA556C7}" type="slidenum">
              <a:rPr lang="en-US"/>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19</a:t>
            </a:r>
          </a:p>
        </p:txBody>
      </p:sp>
      <p:sp>
        <p:nvSpPr>
          <p:cNvPr id="4" name="Slide Number Placeholder 3"/>
          <p:cNvSpPr>
            <a:spLocks noGrp="1"/>
          </p:cNvSpPr>
          <p:nvPr>
            <p:ph type="sldNum" sz="quarter" idx="12"/>
          </p:nvPr>
        </p:nvSpPr>
        <p:spPr/>
        <p:txBody>
          <a:bodyPr/>
          <a:lstStyle>
            <a:lvl1pPr>
              <a:defRPr/>
            </a:lvl1pPr>
          </a:lstStyle>
          <a:p>
            <a:fld id="{8602B7A6-5411-4B1B-8A5D-9C410F7AFA6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19</a:t>
            </a:r>
          </a:p>
        </p:txBody>
      </p:sp>
      <p:sp>
        <p:nvSpPr>
          <p:cNvPr id="6" name="Slide Number Placeholder 5"/>
          <p:cNvSpPr>
            <a:spLocks noGrp="1"/>
          </p:cNvSpPr>
          <p:nvPr>
            <p:ph type="sldNum" sz="quarter" idx="12"/>
          </p:nvPr>
        </p:nvSpPr>
        <p:spPr/>
        <p:txBody>
          <a:bodyPr/>
          <a:lstStyle>
            <a:lvl1pPr>
              <a:defRPr/>
            </a:lvl1pPr>
          </a:lstStyle>
          <a:p>
            <a:fld id="{9FC20C9A-C3D2-457C-9234-5F769483AC12}" type="slidenum">
              <a:rPr lang="en-US"/>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19</a:t>
            </a:r>
          </a:p>
        </p:txBody>
      </p:sp>
      <p:sp>
        <p:nvSpPr>
          <p:cNvPr id="7" name="Slide Number Placeholder 6"/>
          <p:cNvSpPr>
            <a:spLocks noGrp="1"/>
          </p:cNvSpPr>
          <p:nvPr>
            <p:ph type="sldNum" sz="quarter" idx="12"/>
          </p:nvPr>
        </p:nvSpPr>
        <p:spPr/>
        <p:txBody>
          <a:bodyPr/>
          <a:lstStyle>
            <a:lvl1pPr>
              <a:defRPr/>
            </a:lvl1pPr>
          </a:lstStyle>
          <a:p>
            <a:fld id="{A9991D4B-9BD6-4F51-8829-4F0915D5CBD8}" type="slidenum">
              <a:rPr lang="en-US"/>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19</a:t>
            </a:r>
          </a:p>
        </p:txBody>
      </p:sp>
      <p:sp>
        <p:nvSpPr>
          <p:cNvPr id="7" name="Slide Number Placeholder 6"/>
          <p:cNvSpPr>
            <a:spLocks noGrp="1"/>
          </p:cNvSpPr>
          <p:nvPr>
            <p:ph type="sldNum" sz="quarter" idx="12"/>
          </p:nvPr>
        </p:nvSpPr>
        <p:spPr/>
        <p:txBody>
          <a:bodyPr/>
          <a:lstStyle>
            <a:lvl1pPr>
              <a:defRPr/>
            </a:lvl1pPr>
          </a:lstStyle>
          <a:p>
            <a:fld id="{6CE903DA-67F3-4FBD-840E-B06919BEDDF7}" type="slidenum">
              <a:rPr lang="en-US"/>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19</a:t>
            </a:r>
          </a:p>
        </p:txBody>
      </p:sp>
      <p:sp>
        <p:nvSpPr>
          <p:cNvPr id="6" name="Slide Number Placeholder 5"/>
          <p:cNvSpPr>
            <a:spLocks noGrp="1"/>
          </p:cNvSpPr>
          <p:nvPr>
            <p:ph type="sldNum" sz="quarter" idx="12"/>
          </p:nvPr>
        </p:nvSpPr>
        <p:spPr/>
        <p:txBody>
          <a:bodyPr/>
          <a:lstStyle>
            <a:lvl1pPr>
              <a:defRPr/>
            </a:lvl1pPr>
          </a:lstStyle>
          <a:p>
            <a:fld id="{334A8BA1-35B5-44DB-9DA0-6867FB8B2BC4}" type="slidenum">
              <a:rPr lang="en-US"/>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19</a:t>
            </a:r>
          </a:p>
        </p:txBody>
      </p:sp>
      <p:sp>
        <p:nvSpPr>
          <p:cNvPr id="6" name="Slide Number Placeholder 5"/>
          <p:cNvSpPr>
            <a:spLocks noGrp="1"/>
          </p:cNvSpPr>
          <p:nvPr>
            <p:ph type="sldNum" sz="quarter" idx="12"/>
          </p:nvPr>
        </p:nvSpPr>
        <p:spPr/>
        <p:txBody>
          <a:bodyPr/>
          <a:lstStyle>
            <a:lvl1pPr>
              <a:defRPr/>
            </a:lvl1pPr>
          </a:lstStyle>
          <a:p>
            <a:fld id="{509DCD02-601A-48D5-9CD7-2BD604EFB814}" type="slidenum">
              <a:rPr lang="en-US"/>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6984" name="Rectangle 8"/>
          <p:cNvSpPr>
            <a:spLocks noChangeArrowheads="1"/>
          </p:cNvSpPr>
          <p:nvPr userDrawn="1"/>
        </p:nvSpPr>
        <p:spPr bwMode="auto">
          <a:xfrm>
            <a:off x="7696200" y="0"/>
            <a:ext cx="1447800" cy="1524000"/>
          </a:xfrm>
          <a:prstGeom prst="rect">
            <a:avLst/>
          </a:prstGeom>
          <a:gradFill rotWithShape="0">
            <a:gsLst>
              <a:gs pos="0">
                <a:srgbClr val="9361A2"/>
              </a:gs>
              <a:gs pos="100000">
                <a:srgbClr val="FFFFFF"/>
              </a:gs>
            </a:gsLst>
            <a:path path="rect">
              <a:fillToRect l="100000" b="100000"/>
            </a:path>
          </a:gradFill>
          <a:ln w="9525">
            <a:noFill/>
            <a:miter lim="800000"/>
            <a:headEnd/>
            <a:tailEnd/>
          </a:ln>
          <a:effectLst/>
        </p:spPr>
        <p:txBody>
          <a:bodyPr wrap="none" anchor="ctr"/>
          <a:lstStyle/>
          <a:p>
            <a:endParaRPr lang="en-US"/>
          </a:p>
        </p:txBody>
      </p:sp>
      <p:sp>
        <p:nvSpPr>
          <p:cNvPr id="126985" name="Rectangle 9"/>
          <p:cNvSpPr>
            <a:spLocks noChangeArrowheads="1"/>
          </p:cNvSpPr>
          <p:nvPr userDrawn="1"/>
        </p:nvSpPr>
        <p:spPr bwMode="auto">
          <a:xfrm>
            <a:off x="0" y="0"/>
            <a:ext cx="7221538" cy="4387850"/>
          </a:xfrm>
          <a:prstGeom prst="rect">
            <a:avLst/>
          </a:prstGeom>
          <a:gradFill rotWithShape="0">
            <a:gsLst>
              <a:gs pos="0">
                <a:srgbClr val="F2FFCF"/>
              </a:gs>
              <a:gs pos="100000">
                <a:schemeClr val="bg1"/>
              </a:gs>
            </a:gsLst>
            <a:path path="rect">
              <a:fillToRect r="100000" b="100000"/>
            </a:path>
          </a:gradFill>
          <a:ln w="9525">
            <a:noFill/>
            <a:miter lim="800000"/>
            <a:headEnd/>
            <a:tailEnd/>
          </a:ln>
          <a:effectLst/>
        </p:spPr>
        <p:txBody>
          <a:bodyPr wrap="none" anchor="ctr"/>
          <a:lstStyle/>
          <a:p>
            <a:endParaRPr lang="en-US"/>
          </a:p>
        </p:txBody>
      </p:sp>
      <p:sp>
        <p:nvSpPr>
          <p:cNvPr id="126986" name="Rectangle 10"/>
          <p:cNvSpPr>
            <a:spLocks noChangeArrowheads="1"/>
          </p:cNvSpPr>
          <p:nvPr userDrawn="1"/>
        </p:nvSpPr>
        <p:spPr bwMode="auto">
          <a:xfrm>
            <a:off x="0" y="6126163"/>
            <a:ext cx="9144000" cy="731837"/>
          </a:xfrm>
          <a:prstGeom prst="rect">
            <a:avLst/>
          </a:prstGeom>
          <a:solidFill>
            <a:srgbClr val="E00024"/>
          </a:solidFill>
          <a:ln w="9525">
            <a:solidFill>
              <a:schemeClr val="tx1"/>
            </a:solidFill>
            <a:miter lim="800000"/>
            <a:headEnd/>
            <a:tailEnd/>
          </a:ln>
          <a:effectLst>
            <a:prstShdw prst="shdw17" dist="17961" dir="2700000">
              <a:schemeClr val="tx1">
                <a:gamma/>
                <a:shade val="60000"/>
                <a:invGamma/>
              </a:schemeClr>
            </a:prstShdw>
          </a:effectLst>
        </p:spPr>
        <p:txBody>
          <a:bodyPr wrap="none" anchor="ctr"/>
          <a:lstStyle/>
          <a:p>
            <a:endParaRPr lang="en-US"/>
          </a:p>
        </p:txBody>
      </p:sp>
      <p:sp>
        <p:nvSpPr>
          <p:cNvPr id="126987" name="Rectangle 11"/>
          <p:cNvSpPr>
            <a:spLocks noGrp="1" noChangeArrowheads="1"/>
          </p:cNvSpPr>
          <p:nvPr>
            <p:ph type="ftr" sz="quarter" idx="3"/>
          </p:nvPr>
        </p:nvSpPr>
        <p:spPr/>
        <p:txBody>
          <a:bodyPr/>
          <a:lstStyle>
            <a:lvl1pPr>
              <a:defRPr/>
            </a:lvl1pPr>
          </a:lstStyle>
          <a:p>
            <a:r>
              <a:rPr lang="en-US"/>
              <a:t>19Chapter 2</a:t>
            </a:r>
          </a:p>
        </p:txBody>
      </p:sp>
      <p:sp>
        <p:nvSpPr>
          <p:cNvPr id="126988" name="Rectangle 12"/>
          <p:cNvSpPr>
            <a:spLocks noGrp="1" noChangeArrowheads="1"/>
          </p:cNvSpPr>
          <p:nvPr>
            <p:ph type="sldNum" sz="quarter" idx="4"/>
          </p:nvPr>
        </p:nvSpPr>
        <p:spPr/>
        <p:txBody>
          <a:bodyPr/>
          <a:lstStyle>
            <a:lvl1pPr>
              <a:defRPr/>
            </a:lvl1pPr>
          </a:lstStyle>
          <a:p>
            <a:r>
              <a:rPr lang="en-US"/>
              <a:t>Slide </a:t>
            </a:r>
            <a:fld id="{E7DF6E59-062E-4CB2-AC0C-2E11F4C30A8C}" type="slidenum">
              <a:rPr lang="en-US"/>
              <a:pPr/>
              <a:t>‹#›</a:t>
            </a:fld>
            <a:endParaRPr lang="en-US"/>
          </a:p>
        </p:txBody>
      </p:sp>
      <p:sp>
        <p:nvSpPr>
          <p:cNvPr id="126989" name="Text Box 13"/>
          <p:cNvSpPr txBox="1">
            <a:spLocks noChangeArrowheads="1"/>
          </p:cNvSpPr>
          <p:nvPr userDrawn="1"/>
        </p:nvSpPr>
        <p:spPr bwMode="auto">
          <a:xfrm>
            <a:off x="6167438" y="6137275"/>
            <a:ext cx="2976562" cy="396875"/>
          </a:xfrm>
          <a:prstGeom prst="rect">
            <a:avLst/>
          </a:prstGeom>
          <a:noFill/>
          <a:ln w="9525">
            <a:noFill/>
            <a:miter lim="800000"/>
            <a:headEnd/>
            <a:tailEnd/>
          </a:ln>
          <a:effectLst/>
        </p:spPr>
        <p:txBody>
          <a:bodyPr wrap="none">
            <a:spAutoFit/>
          </a:bodyPr>
          <a:lstStyle/>
          <a:p>
            <a:pPr algn="r"/>
            <a:r>
              <a:rPr lang="en-US" sz="2000" b="1">
                <a:solidFill>
                  <a:srgbClr val="FFCC00"/>
                </a:solidFill>
                <a:latin typeface="Arial" charset="0"/>
              </a:rPr>
              <a:t> International Business</a:t>
            </a:r>
            <a:endParaRPr lang="en-US" sz="1800">
              <a:solidFill>
                <a:srgbClr val="FFCC00"/>
              </a:solidFill>
              <a:latin typeface="Arial" charset="0"/>
            </a:endParaRPr>
          </a:p>
        </p:txBody>
      </p:sp>
      <p:sp>
        <p:nvSpPr>
          <p:cNvPr id="126990" name="Text Box 14"/>
          <p:cNvSpPr txBox="1">
            <a:spLocks noChangeArrowheads="1"/>
          </p:cNvSpPr>
          <p:nvPr userDrawn="1"/>
        </p:nvSpPr>
        <p:spPr bwMode="auto">
          <a:xfrm>
            <a:off x="6494463" y="6445250"/>
            <a:ext cx="2649537" cy="336550"/>
          </a:xfrm>
          <a:prstGeom prst="rect">
            <a:avLst/>
          </a:prstGeom>
          <a:noFill/>
          <a:ln w="9525">
            <a:noFill/>
            <a:miter lim="800000"/>
            <a:headEnd/>
            <a:tailEnd/>
          </a:ln>
          <a:effectLst/>
        </p:spPr>
        <p:txBody>
          <a:bodyPr wrap="none" anchor="b">
            <a:spAutoFit/>
          </a:bodyPr>
          <a:lstStyle/>
          <a:p>
            <a:pPr algn="r"/>
            <a:r>
              <a:rPr lang="en-US" sz="1600">
                <a:latin typeface="Arial" charset="0"/>
              </a:rPr>
              <a:t>© Thomson/South-Western</a:t>
            </a:r>
          </a:p>
        </p:txBody>
      </p:sp>
      <p:sp>
        <p:nvSpPr>
          <p:cNvPr id="126983" name="Rectangle 7"/>
          <p:cNvSpPr>
            <a:spLocks noChangeArrowheads="1"/>
          </p:cNvSpPr>
          <p:nvPr userDrawn="1"/>
        </p:nvSpPr>
        <p:spPr bwMode="auto">
          <a:xfrm>
            <a:off x="685800" y="609600"/>
            <a:ext cx="7772400" cy="1143000"/>
          </a:xfrm>
          <a:prstGeom prst="rect">
            <a:avLst/>
          </a:prstGeom>
          <a:noFill/>
          <a:ln w="9525">
            <a:noFill/>
            <a:miter lim="800000"/>
            <a:headEnd/>
            <a:tailEnd/>
          </a:ln>
          <a:effectLst/>
        </p:spPr>
        <p:txBody>
          <a:bodyPr anchor="ctr"/>
          <a:lstStyle/>
          <a:p>
            <a:pPr algn="ctr"/>
            <a:r>
              <a:rPr lang="en-US" sz="4400">
                <a:solidFill>
                  <a:schemeClr val="tx2"/>
                </a:solidFill>
                <a:latin typeface="Arial" charset="0"/>
              </a:rPr>
              <a:t>&gt;&gt; C H E C K P O I N T</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t>19Chapter 2</a:t>
            </a:r>
          </a:p>
        </p:txBody>
      </p:sp>
      <p:sp>
        <p:nvSpPr>
          <p:cNvPr id="5" name="Slide Number Placeholder 4"/>
          <p:cNvSpPr>
            <a:spLocks noGrp="1"/>
          </p:cNvSpPr>
          <p:nvPr>
            <p:ph type="sldNum" sz="quarter" idx="11"/>
          </p:nvPr>
        </p:nvSpPr>
        <p:spPr/>
        <p:txBody>
          <a:bodyPr/>
          <a:lstStyle>
            <a:lvl1pPr>
              <a:defRPr/>
            </a:lvl1pPr>
          </a:lstStyle>
          <a:p>
            <a:r>
              <a:rPr lang="en-US"/>
              <a:t>Slide </a:t>
            </a:r>
            <a:fld id="{DA5A484F-63F0-46A6-BDB6-E9F0349374B3}" type="slidenum">
              <a:rPr lang="en-US"/>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US"/>
              <a:t>19Chapter 2</a:t>
            </a:r>
          </a:p>
        </p:txBody>
      </p:sp>
      <p:sp>
        <p:nvSpPr>
          <p:cNvPr id="5" name="Slide Number Placeholder 4"/>
          <p:cNvSpPr>
            <a:spLocks noGrp="1"/>
          </p:cNvSpPr>
          <p:nvPr>
            <p:ph type="sldNum" sz="quarter" idx="11"/>
          </p:nvPr>
        </p:nvSpPr>
        <p:spPr/>
        <p:txBody>
          <a:bodyPr/>
          <a:lstStyle>
            <a:lvl1pPr>
              <a:defRPr/>
            </a:lvl1pPr>
          </a:lstStyle>
          <a:p>
            <a:r>
              <a:rPr lang="en-US"/>
              <a:t>Slide </a:t>
            </a:r>
            <a:fld id="{B814A2BD-10D7-48F0-8FB7-265E3E89AE51}" type="slidenum">
              <a:rPr lang="en-US"/>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r>
              <a:rPr lang="en-US"/>
              <a:t>19Chapter 2</a:t>
            </a:r>
          </a:p>
        </p:txBody>
      </p:sp>
      <p:sp>
        <p:nvSpPr>
          <p:cNvPr id="6" name="Slide Number Placeholder 5"/>
          <p:cNvSpPr>
            <a:spLocks noGrp="1"/>
          </p:cNvSpPr>
          <p:nvPr>
            <p:ph type="sldNum" sz="quarter" idx="11"/>
          </p:nvPr>
        </p:nvSpPr>
        <p:spPr/>
        <p:txBody>
          <a:bodyPr/>
          <a:lstStyle>
            <a:lvl1pPr>
              <a:defRPr/>
            </a:lvl1pPr>
          </a:lstStyle>
          <a:p>
            <a:r>
              <a:rPr lang="en-US"/>
              <a:t>Slide </a:t>
            </a:r>
            <a:fld id="{1FBAA269-5854-4173-B268-817BA7823B3C}" type="slidenum">
              <a:rPr lang="en-US"/>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r>
              <a:rPr lang="en-US"/>
              <a:t>19Chapter 2</a:t>
            </a:r>
          </a:p>
        </p:txBody>
      </p:sp>
      <p:sp>
        <p:nvSpPr>
          <p:cNvPr id="8" name="Slide Number Placeholder 7"/>
          <p:cNvSpPr>
            <a:spLocks noGrp="1"/>
          </p:cNvSpPr>
          <p:nvPr>
            <p:ph type="sldNum" sz="quarter" idx="11"/>
          </p:nvPr>
        </p:nvSpPr>
        <p:spPr/>
        <p:txBody>
          <a:bodyPr/>
          <a:lstStyle>
            <a:lvl1pPr>
              <a:defRPr/>
            </a:lvl1pPr>
          </a:lstStyle>
          <a:p>
            <a:r>
              <a:rPr lang="en-US"/>
              <a:t>Slide </a:t>
            </a:r>
            <a:fld id="{556CD427-4AC4-4B1F-822A-C93793786DF5}" type="slidenum">
              <a:rPr lang="en-US"/>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r>
              <a:rPr lang="en-US"/>
              <a:t>19Chapter 2</a:t>
            </a:r>
          </a:p>
        </p:txBody>
      </p:sp>
      <p:sp>
        <p:nvSpPr>
          <p:cNvPr id="4" name="Slide Number Placeholder 3"/>
          <p:cNvSpPr>
            <a:spLocks noGrp="1"/>
          </p:cNvSpPr>
          <p:nvPr>
            <p:ph type="sldNum" sz="quarter" idx="11"/>
          </p:nvPr>
        </p:nvSpPr>
        <p:spPr/>
        <p:txBody>
          <a:bodyPr/>
          <a:lstStyle>
            <a:lvl1pPr>
              <a:defRPr/>
            </a:lvl1pPr>
          </a:lstStyle>
          <a:p>
            <a:r>
              <a:rPr lang="en-US"/>
              <a:t>Slide </a:t>
            </a:r>
            <a:fld id="{D87EAF84-6C29-4FDD-936F-2EB09F4866EC}"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19</a:t>
            </a:r>
          </a:p>
        </p:txBody>
      </p:sp>
      <p:sp>
        <p:nvSpPr>
          <p:cNvPr id="7" name="Slide Number Placeholder 6"/>
          <p:cNvSpPr>
            <a:spLocks noGrp="1"/>
          </p:cNvSpPr>
          <p:nvPr>
            <p:ph type="sldNum" sz="quarter" idx="12"/>
          </p:nvPr>
        </p:nvSpPr>
        <p:spPr/>
        <p:txBody>
          <a:bodyPr/>
          <a:lstStyle>
            <a:lvl1pPr>
              <a:defRPr/>
            </a:lvl1pPr>
          </a:lstStyle>
          <a:p>
            <a:fld id="{5A19777E-A97A-44DE-BE44-38E7A6B96864}" type="slidenum">
              <a:rPr lang="en-US"/>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a:t>19Chapter 2</a:t>
            </a:r>
          </a:p>
        </p:txBody>
      </p:sp>
      <p:sp>
        <p:nvSpPr>
          <p:cNvPr id="3" name="Slide Number Placeholder 2"/>
          <p:cNvSpPr>
            <a:spLocks noGrp="1"/>
          </p:cNvSpPr>
          <p:nvPr>
            <p:ph type="sldNum" sz="quarter" idx="11"/>
          </p:nvPr>
        </p:nvSpPr>
        <p:spPr/>
        <p:txBody>
          <a:bodyPr/>
          <a:lstStyle>
            <a:lvl1pPr>
              <a:defRPr/>
            </a:lvl1pPr>
          </a:lstStyle>
          <a:p>
            <a:r>
              <a:rPr lang="en-US"/>
              <a:t>Slide </a:t>
            </a:r>
            <a:fld id="{88192992-B9B1-40B0-A9E7-79B0D7BC7EC4}" type="slidenum">
              <a:rPr lang="en-US"/>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a:t>19Chapter 2</a:t>
            </a:r>
          </a:p>
        </p:txBody>
      </p:sp>
      <p:sp>
        <p:nvSpPr>
          <p:cNvPr id="6" name="Slide Number Placeholder 5"/>
          <p:cNvSpPr>
            <a:spLocks noGrp="1"/>
          </p:cNvSpPr>
          <p:nvPr>
            <p:ph type="sldNum" sz="quarter" idx="11"/>
          </p:nvPr>
        </p:nvSpPr>
        <p:spPr/>
        <p:txBody>
          <a:bodyPr/>
          <a:lstStyle>
            <a:lvl1pPr>
              <a:defRPr/>
            </a:lvl1pPr>
          </a:lstStyle>
          <a:p>
            <a:r>
              <a:rPr lang="en-US"/>
              <a:t>Slide </a:t>
            </a:r>
            <a:fld id="{21AC24AC-D40C-4EFD-BC58-D6AE09F9EC00}" type="slidenum">
              <a:rPr lang="en-US"/>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a:t>19Chapter 2</a:t>
            </a:r>
          </a:p>
        </p:txBody>
      </p:sp>
      <p:sp>
        <p:nvSpPr>
          <p:cNvPr id="6" name="Slide Number Placeholder 5"/>
          <p:cNvSpPr>
            <a:spLocks noGrp="1"/>
          </p:cNvSpPr>
          <p:nvPr>
            <p:ph type="sldNum" sz="quarter" idx="11"/>
          </p:nvPr>
        </p:nvSpPr>
        <p:spPr/>
        <p:txBody>
          <a:bodyPr/>
          <a:lstStyle>
            <a:lvl1pPr>
              <a:defRPr/>
            </a:lvl1pPr>
          </a:lstStyle>
          <a:p>
            <a:r>
              <a:rPr lang="en-US"/>
              <a:t>Slide </a:t>
            </a:r>
            <a:fld id="{6DDA480E-8257-470F-A4B1-954ECB5D427A}" type="slidenum">
              <a:rPr lang="en-US"/>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t>19Chapter 2</a:t>
            </a:r>
          </a:p>
        </p:txBody>
      </p:sp>
      <p:sp>
        <p:nvSpPr>
          <p:cNvPr id="5" name="Slide Number Placeholder 4"/>
          <p:cNvSpPr>
            <a:spLocks noGrp="1"/>
          </p:cNvSpPr>
          <p:nvPr>
            <p:ph type="sldNum" sz="quarter" idx="11"/>
          </p:nvPr>
        </p:nvSpPr>
        <p:spPr/>
        <p:txBody>
          <a:bodyPr/>
          <a:lstStyle>
            <a:lvl1pPr>
              <a:defRPr/>
            </a:lvl1pPr>
          </a:lstStyle>
          <a:p>
            <a:r>
              <a:rPr lang="en-US"/>
              <a:t>Slide </a:t>
            </a:r>
            <a:fld id="{59023A47-6DB5-4DB2-A0FB-28BDB6D382C1}" type="slidenum">
              <a:rPr lang="en-US"/>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t>19Chapter 2</a:t>
            </a:r>
          </a:p>
        </p:txBody>
      </p:sp>
      <p:sp>
        <p:nvSpPr>
          <p:cNvPr id="5" name="Slide Number Placeholder 4"/>
          <p:cNvSpPr>
            <a:spLocks noGrp="1"/>
          </p:cNvSpPr>
          <p:nvPr>
            <p:ph type="sldNum" sz="quarter" idx="11"/>
          </p:nvPr>
        </p:nvSpPr>
        <p:spPr/>
        <p:txBody>
          <a:bodyPr/>
          <a:lstStyle>
            <a:lvl1pPr>
              <a:defRPr/>
            </a:lvl1pPr>
          </a:lstStyle>
          <a:p>
            <a:r>
              <a:rPr lang="en-US"/>
              <a:t>Slide </a:t>
            </a:r>
            <a:fld id="{E95EE5E4-CB7C-4EC1-96B3-34FCFD47A738}" type="slidenum">
              <a:rPr lang="en-US"/>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4930" name="Rectangle 2"/>
          <p:cNvSpPr>
            <a:spLocks noChangeArrowheads="1"/>
          </p:cNvSpPr>
          <p:nvPr userDrawn="1"/>
        </p:nvSpPr>
        <p:spPr bwMode="auto">
          <a:xfrm>
            <a:off x="0" y="0"/>
            <a:ext cx="1371600" cy="1371600"/>
          </a:xfrm>
          <a:prstGeom prst="rect">
            <a:avLst/>
          </a:prstGeom>
          <a:gradFill rotWithShape="0">
            <a:gsLst>
              <a:gs pos="0">
                <a:srgbClr val="9361A2"/>
              </a:gs>
              <a:gs pos="100000">
                <a:srgbClr val="FFFFFF"/>
              </a:gs>
            </a:gsLst>
            <a:lin ang="0" scaled="1"/>
          </a:gradFill>
          <a:ln w="9525">
            <a:noFill/>
            <a:miter lim="800000"/>
            <a:headEnd/>
            <a:tailEnd/>
          </a:ln>
          <a:effectLst/>
        </p:spPr>
        <p:txBody>
          <a:bodyPr wrap="none" anchor="ctr"/>
          <a:lstStyle/>
          <a:p>
            <a:endParaRPr lang="en-US"/>
          </a:p>
        </p:txBody>
      </p:sp>
      <p:sp>
        <p:nvSpPr>
          <p:cNvPr id="124931" name="Rectangle 3" descr="Dark horizontal"/>
          <p:cNvSpPr>
            <a:spLocks noChangeArrowheads="1"/>
          </p:cNvSpPr>
          <p:nvPr userDrawn="1"/>
        </p:nvSpPr>
        <p:spPr bwMode="auto">
          <a:xfrm>
            <a:off x="306388" y="228600"/>
            <a:ext cx="3656012" cy="914400"/>
          </a:xfrm>
          <a:prstGeom prst="rect">
            <a:avLst/>
          </a:prstGeom>
          <a:pattFill prst="dkHorz">
            <a:fgClr>
              <a:srgbClr val="007AC1"/>
            </a:fgClr>
            <a:bgClr>
              <a:srgbClr val="0093DC"/>
            </a:bgClr>
          </a:pattFill>
          <a:ln w="9525">
            <a:noFill/>
            <a:miter lim="800000"/>
            <a:headEnd/>
            <a:tailEnd/>
          </a:ln>
          <a:effectLst/>
        </p:spPr>
        <p:txBody>
          <a:bodyPr wrap="none" anchor="ctr"/>
          <a:lstStyle/>
          <a:p>
            <a:endParaRPr lang="en-US"/>
          </a:p>
        </p:txBody>
      </p:sp>
      <p:sp>
        <p:nvSpPr>
          <p:cNvPr id="124932" name="Rectangle 4"/>
          <p:cNvSpPr>
            <a:spLocks noChangeArrowheads="1"/>
          </p:cNvSpPr>
          <p:nvPr userDrawn="1"/>
        </p:nvSpPr>
        <p:spPr bwMode="auto">
          <a:xfrm>
            <a:off x="0" y="6122988"/>
            <a:ext cx="9144000" cy="731837"/>
          </a:xfrm>
          <a:prstGeom prst="rect">
            <a:avLst/>
          </a:prstGeom>
          <a:solidFill>
            <a:srgbClr val="E00024"/>
          </a:solidFill>
          <a:ln w="9525">
            <a:solidFill>
              <a:schemeClr val="tx1"/>
            </a:solidFill>
            <a:miter lim="800000"/>
            <a:headEnd/>
            <a:tailEnd/>
          </a:ln>
          <a:effectLst>
            <a:prstShdw prst="shdw17" dist="17961" dir="2700000">
              <a:schemeClr val="tx1">
                <a:gamma/>
                <a:shade val="60000"/>
                <a:invGamma/>
              </a:schemeClr>
            </a:prstShdw>
          </a:effectLst>
        </p:spPr>
        <p:txBody>
          <a:bodyPr wrap="none" anchor="ctr"/>
          <a:lstStyle/>
          <a:p>
            <a:endParaRPr lang="en-US"/>
          </a:p>
        </p:txBody>
      </p:sp>
      <p:sp>
        <p:nvSpPr>
          <p:cNvPr id="124933" name="Rectangle 5"/>
          <p:cNvSpPr>
            <a:spLocks noGrp="1" noChangeArrowheads="1"/>
          </p:cNvSpPr>
          <p:nvPr>
            <p:ph type="ftr" sz="quarter" idx="3"/>
          </p:nvPr>
        </p:nvSpPr>
        <p:spPr>
          <a:xfrm>
            <a:off x="3124200" y="6245225"/>
            <a:ext cx="2895600" cy="476250"/>
          </a:xfrm>
        </p:spPr>
        <p:txBody>
          <a:bodyPr/>
          <a:lstStyle>
            <a:lvl1pPr>
              <a:defRPr/>
            </a:lvl1pPr>
          </a:lstStyle>
          <a:p>
            <a:r>
              <a:rPr lang="en-US"/>
              <a:t>Chapter 19</a:t>
            </a:r>
          </a:p>
        </p:txBody>
      </p:sp>
      <p:sp>
        <p:nvSpPr>
          <p:cNvPr id="124934" name="Rectangle 6"/>
          <p:cNvSpPr>
            <a:spLocks noGrp="1" noChangeArrowheads="1"/>
          </p:cNvSpPr>
          <p:nvPr>
            <p:ph type="sldNum" sz="quarter" idx="4"/>
          </p:nvPr>
        </p:nvSpPr>
        <p:spPr>
          <a:xfrm>
            <a:off x="6553200" y="6245225"/>
            <a:ext cx="2133600" cy="476250"/>
          </a:xfrm>
        </p:spPr>
        <p:txBody>
          <a:bodyPr/>
          <a:lstStyle>
            <a:lvl1pPr>
              <a:defRPr/>
            </a:lvl1pPr>
          </a:lstStyle>
          <a:p>
            <a:r>
              <a:rPr lang="en-US"/>
              <a:t>Slide </a:t>
            </a:r>
            <a:fld id="{C8021A8D-51F8-4A6C-8189-D598FDD567DF}" type="slidenum">
              <a:rPr lang="en-US"/>
              <a:pPr/>
              <a:t>‹#›</a:t>
            </a:fld>
            <a:endParaRPr lang="en-US"/>
          </a:p>
        </p:txBody>
      </p:sp>
      <p:sp>
        <p:nvSpPr>
          <p:cNvPr id="124935" name="Text Box 7"/>
          <p:cNvSpPr txBox="1">
            <a:spLocks noChangeArrowheads="1"/>
          </p:cNvSpPr>
          <p:nvPr userDrawn="1"/>
        </p:nvSpPr>
        <p:spPr bwMode="auto">
          <a:xfrm>
            <a:off x="6099175" y="6137275"/>
            <a:ext cx="3044825" cy="396875"/>
          </a:xfrm>
          <a:prstGeom prst="rect">
            <a:avLst/>
          </a:prstGeom>
          <a:noFill/>
          <a:ln w="9525">
            <a:noFill/>
            <a:miter lim="800000"/>
            <a:headEnd/>
            <a:tailEnd/>
          </a:ln>
          <a:effectLst/>
        </p:spPr>
        <p:txBody>
          <a:bodyPr wrap="none">
            <a:spAutoFit/>
          </a:bodyPr>
          <a:lstStyle/>
          <a:p>
            <a:pPr algn="r"/>
            <a:r>
              <a:rPr lang="en-US" sz="2000" b="1">
                <a:solidFill>
                  <a:srgbClr val="FFCC00"/>
                </a:solidFill>
                <a:latin typeface="Arial" charset="0"/>
              </a:rPr>
              <a:t> International Marketing</a:t>
            </a:r>
            <a:endParaRPr lang="en-US" sz="1800">
              <a:solidFill>
                <a:srgbClr val="FFCC00"/>
              </a:solidFill>
              <a:latin typeface="Arial" charset="0"/>
            </a:endParaRPr>
          </a:p>
        </p:txBody>
      </p:sp>
      <p:sp>
        <p:nvSpPr>
          <p:cNvPr id="124936" name="Text Box 8"/>
          <p:cNvSpPr txBox="1">
            <a:spLocks noChangeArrowheads="1"/>
          </p:cNvSpPr>
          <p:nvPr userDrawn="1"/>
        </p:nvSpPr>
        <p:spPr bwMode="auto">
          <a:xfrm>
            <a:off x="6494463" y="6445250"/>
            <a:ext cx="2649537" cy="336550"/>
          </a:xfrm>
          <a:prstGeom prst="rect">
            <a:avLst/>
          </a:prstGeom>
          <a:noFill/>
          <a:ln w="9525">
            <a:noFill/>
            <a:miter lim="800000"/>
            <a:headEnd/>
            <a:tailEnd/>
          </a:ln>
          <a:effectLst/>
        </p:spPr>
        <p:txBody>
          <a:bodyPr wrap="none" anchor="b">
            <a:spAutoFit/>
          </a:bodyPr>
          <a:lstStyle/>
          <a:p>
            <a:pPr algn="r"/>
            <a:r>
              <a:rPr lang="en-US" sz="1600">
                <a:latin typeface="Arial" charset="0"/>
              </a:rPr>
              <a:t>© Thomson/South-Western</a:t>
            </a:r>
          </a:p>
        </p:txBody>
      </p:sp>
      <p:sp>
        <p:nvSpPr>
          <p:cNvPr id="124937" name="Text Box 9"/>
          <p:cNvSpPr txBox="1">
            <a:spLocks noChangeArrowheads="1"/>
          </p:cNvSpPr>
          <p:nvPr userDrawn="1"/>
        </p:nvSpPr>
        <p:spPr bwMode="auto">
          <a:xfrm>
            <a:off x="381000" y="304800"/>
            <a:ext cx="3444875" cy="762000"/>
          </a:xfrm>
          <a:prstGeom prst="rect">
            <a:avLst/>
          </a:prstGeom>
          <a:noFill/>
          <a:ln w="9525">
            <a:noFill/>
            <a:miter lim="800000"/>
            <a:headEnd/>
            <a:tailEnd/>
          </a:ln>
          <a:effectLst/>
        </p:spPr>
        <p:txBody>
          <a:bodyPr wrap="none">
            <a:spAutoFit/>
          </a:bodyPr>
          <a:lstStyle/>
          <a:p>
            <a:r>
              <a:rPr lang="en-US" sz="4400" b="1">
                <a:solidFill>
                  <a:schemeClr val="folHlink"/>
                </a:solidFill>
                <a:effectLst>
                  <a:outerShdw blurRad="38100" dist="38100" dir="2700000" algn="tl">
                    <a:srgbClr val="C0C0C0"/>
                  </a:outerShdw>
                </a:effectLst>
                <a:latin typeface="Arial" charset="0"/>
              </a:rPr>
              <a:t>DECA PREP</a:t>
            </a:r>
          </a:p>
        </p:txBody>
      </p:sp>
      <p:pic>
        <p:nvPicPr>
          <p:cNvPr id="124938" name="Picture 10" descr="DecaPrepMedal"/>
          <p:cNvPicPr>
            <a:picLocks noChangeAspect="1" noChangeArrowheads="1"/>
          </p:cNvPicPr>
          <p:nvPr userDrawn="1"/>
        </p:nvPicPr>
        <p:blipFill>
          <a:blip r:embed="rId2" cstate="print"/>
          <a:srcRect/>
          <a:stretch>
            <a:fillRect/>
          </a:stretch>
        </p:blipFill>
        <p:spPr bwMode="auto">
          <a:xfrm>
            <a:off x="6934200" y="228600"/>
            <a:ext cx="1762125" cy="1746250"/>
          </a:xfrm>
          <a:prstGeom prst="rect">
            <a:avLst/>
          </a:prstGeom>
          <a:noFill/>
        </p:spPr>
      </p:pic>
      <p:sp>
        <p:nvSpPr>
          <p:cNvPr id="124940" name="Rectangle 12"/>
          <p:cNvSpPr>
            <a:spLocks noChangeArrowheads="1"/>
          </p:cNvSpPr>
          <p:nvPr/>
        </p:nvSpPr>
        <p:spPr bwMode="auto">
          <a:xfrm>
            <a:off x="685800" y="6324600"/>
            <a:ext cx="1905000" cy="457200"/>
          </a:xfrm>
          <a:prstGeom prst="rect">
            <a:avLst/>
          </a:prstGeom>
          <a:noFill/>
          <a:ln w="9525">
            <a:noFill/>
            <a:miter lim="800000"/>
            <a:headEnd/>
            <a:tailEnd/>
          </a:ln>
          <a:effectLst/>
        </p:spPr>
        <p:txBody>
          <a:bodyPr anchor="b"/>
          <a:lstStyle/>
          <a:p>
            <a:r>
              <a:rPr lang="en-US" sz="1600">
                <a:latin typeface="Arial" charset="0"/>
              </a:rPr>
              <a:t>Slide </a:t>
            </a:r>
            <a:fld id="{51B60CE3-B929-4F1A-9A07-0F3F575405C7}" type="slidenum">
              <a:rPr lang="en-US" sz="1600">
                <a:latin typeface="Arial" charset="0"/>
              </a:rPr>
              <a:pPr/>
              <a:t>‹#›</a:t>
            </a:fld>
            <a:endParaRPr lang="en-US" sz="1600">
              <a:latin typeface="Arial" charset="0"/>
            </a:endParaRPr>
          </a:p>
        </p:txBody>
      </p:sp>
      <p:sp>
        <p:nvSpPr>
          <p:cNvPr id="124941" name="Rectangle 13"/>
          <p:cNvSpPr>
            <a:spLocks noChangeArrowheads="1"/>
          </p:cNvSpPr>
          <p:nvPr/>
        </p:nvSpPr>
        <p:spPr bwMode="auto">
          <a:xfrm>
            <a:off x="685800" y="6172200"/>
            <a:ext cx="2209800" cy="457200"/>
          </a:xfrm>
          <a:prstGeom prst="rect">
            <a:avLst/>
          </a:prstGeom>
          <a:noFill/>
          <a:ln w="9525">
            <a:noFill/>
            <a:miter lim="800000"/>
            <a:headEnd/>
            <a:tailEnd/>
          </a:ln>
          <a:effectLst/>
        </p:spPr>
        <p:txBody>
          <a:bodyPr/>
          <a:lstStyle/>
          <a:p>
            <a:r>
              <a:rPr lang="en-US" sz="1600">
                <a:latin typeface="Arial" charset="0"/>
              </a:rPr>
              <a:t>Chapter 3</a:t>
            </a: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r>
              <a:rPr lang="en-US"/>
              <a:t>Slide </a:t>
            </a:r>
            <a:fld id="{96937276-CC49-4F5B-BF23-B3EE2B17598B}"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r>
              <a:rPr lang="en-US"/>
              <a:t>19Chapter 3</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r>
              <a:rPr lang="en-US"/>
              <a:t>Slide </a:t>
            </a:r>
            <a:fld id="{7A642C0F-AE19-4AD8-9C28-9C25A2FAEE67}"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r>
              <a:rPr lang="en-US"/>
              <a:t>19Chapter 3</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r>
              <a:rPr lang="en-US"/>
              <a:t>Slide </a:t>
            </a:r>
            <a:fld id="{BFC026C6-6BBC-4785-B54C-7F5636543973}"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r>
              <a:rPr lang="en-US"/>
              <a:t>19Chapter 3</a:t>
            </a: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r>
              <a:rPr lang="en-US"/>
              <a:t>Slide </a:t>
            </a:r>
            <a:fld id="{FB271C9A-55E1-451B-A4F2-10DD828F49BE}" type="slidenum">
              <a:rPr lang="en-US"/>
              <a:pPr/>
              <a:t>‹#›</a:t>
            </a:fld>
            <a:endParaRPr lang="en-US"/>
          </a:p>
        </p:txBody>
      </p:sp>
      <p:sp>
        <p:nvSpPr>
          <p:cNvPr id="8" name="Footer Placeholder 7"/>
          <p:cNvSpPr>
            <a:spLocks noGrp="1"/>
          </p:cNvSpPr>
          <p:nvPr>
            <p:ph type="ftr" sz="quarter" idx="11"/>
          </p:nvPr>
        </p:nvSpPr>
        <p:spPr/>
        <p:txBody>
          <a:bodyPr/>
          <a:lstStyle>
            <a:lvl1pPr>
              <a:defRPr/>
            </a:lvl1pPr>
          </a:lstStyle>
          <a:p>
            <a:r>
              <a:rPr lang="en-US"/>
              <a:t>19Chapter 3</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19</a:t>
            </a:r>
          </a:p>
        </p:txBody>
      </p:sp>
      <p:sp>
        <p:nvSpPr>
          <p:cNvPr id="9" name="Slide Number Placeholder 8"/>
          <p:cNvSpPr>
            <a:spLocks noGrp="1"/>
          </p:cNvSpPr>
          <p:nvPr>
            <p:ph type="sldNum" sz="quarter" idx="12"/>
          </p:nvPr>
        </p:nvSpPr>
        <p:spPr/>
        <p:txBody>
          <a:bodyPr/>
          <a:lstStyle>
            <a:lvl1pPr>
              <a:defRPr/>
            </a:lvl1pPr>
          </a:lstStyle>
          <a:p>
            <a:fld id="{95CFE48A-DB30-45BB-B1CF-860959A2F2DA}" type="slidenum">
              <a:rPr lang="en-US"/>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r>
              <a:rPr lang="en-US"/>
              <a:t>Slide </a:t>
            </a:r>
            <a:fld id="{801CAC7B-E47C-461C-B183-3A511AF346D9}" type="slidenum">
              <a:rPr lang="en-US"/>
              <a:pPr/>
              <a:t>‹#›</a:t>
            </a:fld>
            <a:endParaRPr lang="en-US"/>
          </a:p>
        </p:txBody>
      </p:sp>
      <p:sp>
        <p:nvSpPr>
          <p:cNvPr id="4" name="Footer Placeholder 3"/>
          <p:cNvSpPr>
            <a:spLocks noGrp="1"/>
          </p:cNvSpPr>
          <p:nvPr>
            <p:ph type="ftr" sz="quarter" idx="11"/>
          </p:nvPr>
        </p:nvSpPr>
        <p:spPr/>
        <p:txBody>
          <a:bodyPr/>
          <a:lstStyle>
            <a:lvl1pPr>
              <a:defRPr/>
            </a:lvl1pPr>
          </a:lstStyle>
          <a:p>
            <a:r>
              <a:rPr lang="en-US"/>
              <a:t>19Chapter 3</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r>
              <a:rPr lang="en-US"/>
              <a:t>Slide </a:t>
            </a:r>
            <a:fld id="{05B92FAE-DD50-4396-A761-9DB040D05906}" type="slidenum">
              <a:rPr lang="en-US"/>
              <a:pPr/>
              <a:t>‹#›</a:t>
            </a:fld>
            <a:endParaRPr lang="en-US"/>
          </a:p>
        </p:txBody>
      </p:sp>
      <p:sp>
        <p:nvSpPr>
          <p:cNvPr id="3" name="Footer Placeholder 2"/>
          <p:cNvSpPr>
            <a:spLocks noGrp="1"/>
          </p:cNvSpPr>
          <p:nvPr>
            <p:ph type="ftr" sz="quarter" idx="11"/>
          </p:nvPr>
        </p:nvSpPr>
        <p:spPr/>
        <p:txBody>
          <a:bodyPr/>
          <a:lstStyle>
            <a:lvl1pPr>
              <a:defRPr/>
            </a:lvl1pPr>
          </a:lstStyle>
          <a:p>
            <a:r>
              <a:rPr lang="en-US"/>
              <a:t>19Chapter 3</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r>
              <a:rPr lang="en-US"/>
              <a:t>Slide </a:t>
            </a:r>
            <a:fld id="{07573EA0-A5FF-4422-BE9C-72B6FA067750}"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r>
              <a:rPr lang="en-US"/>
              <a:t>19Chapter 3</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r>
              <a:rPr lang="en-US"/>
              <a:t>Slide </a:t>
            </a:r>
            <a:fld id="{E881DE65-F42F-4B60-8959-02F8D30B7F43}"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r>
              <a:rPr lang="en-US"/>
              <a:t>19Chapter 3</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r>
              <a:rPr lang="en-US"/>
              <a:t>Slide </a:t>
            </a:r>
            <a:fld id="{DEA6548A-0122-4905-8A2E-7B57C028370C}"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r>
              <a:rPr lang="en-US"/>
              <a:t>19Chapter 3</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r>
              <a:rPr lang="en-US"/>
              <a:t>Slide </a:t>
            </a:r>
            <a:fld id="{6C7B5896-541D-4AD6-AEA4-6335807CA8CF}"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r>
              <a:rPr lang="en-US"/>
              <a:t>19Chapter 3</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grpSp>
        <p:nvGrpSpPr>
          <p:cNvPr id="609282" name="Group 2"/>
          <p:cNvGrpSpPr>
            <a:grpSpLocks/>
          </p:cNvGrpSpPr>
          <p:nvPr/>
        </p:nvGrpSpPr>
        <p:grpSpPr bwMode="auto">
          <a:xfrm>
            <a:off x="0" y="0"/>
            <a:ext cx="8458200" cy="5943600"/>
            <a:chOff x="0" y="0"/>
            <a:chExt cx="5328" cy="3744"/>
          </a:xfrm>
        </p:grpSpPr>
        <p:sp>
          <p:nvSpPr>
            <p:cNvPr id="609283" name="Freeform 3"/>
            <p:cNvSpPr>
              <a:spLocks/>
            </p:cNvSpPr>
            <p:nvPr/>
          </p:nvSpPr>
          <p:spPr bwMode="hidden">
            <a:xfrm>
              <a:off x="0" y="1440"/>
              <a:ext cx="5155" cy="2304"/>
            </a:xfrm>
            <a:custGeom>
              <a:avLst/>
              <a:gdLst/>
              <a:ahLst/>
              <a:cxnLst>
                <a:cxn ang="0">
                  <a:pos x="5154" y="1769"/>
                </a:cxn>
                <a:cxn ang="0">
                  <a:pos x="0" y="2304"/>
                </a:cxn>
                <a:cxn ang="0">
                  <a:pos x="0" y="1252"/>
                </a:cxn>
                <a:cxn ang="0">
                  <a:pos x="5155" y="0"/>
                </a:cxn>
                <a:cxn ang="0">
                  <a:pos x="5155" y="1416"/>
                </a:cxn>
                <a:cxn ang="0">
                  <a:pos x="5154" y="1769"/>
                </a:cxn>
              </a:cxnLst>
              <a:rect l="0" t="0" r="r" b="b"/>
              <a:pathLst>
                <a:path w="5155" h="2304">
                  <a:moveTo>
                    <a:pt x="5154" y="1769"/>
                  </a:moveTo>
                  <a:lnTo>
                    <a:pt x="0" y="2304"/>
                  </a:lnTo>
                  <a:lnTo>
                    <a:pt x="0" y="1252"/>
                  </a:lnTo>
                  <a:lnTo>
                    <a:pt x="5155" y="0"/>
                  </a:lnTo>
                  <a:lnTo>
                    <a:pt x="5155" y="1416"/>
                  </a:lnTo>
                  <a:lnTo>
                    <a:pt x="5154" y="1769"/>
                  </a:lnTo>
                  <a:close/>
                </a:path>
              </a:pathLst>
            </a:custGeom>
            <a:gradFill rotWithShape="1">
              <a:gsLst>
                <a:gs pos="0">
                  <a:schemeClr val="bg1">
                    <a:gamma/>
                    <a:shade val="84706"/>
                    <a:invGamma/>
                  </a:schemeClr>
                </a:gs>
                <a:gs pos="100000">
                  <a:schemeClr val="bg1"/>
                </a:gs>
              </a:gsLst>
              <a:lin ang="0" scaled="1"/>
            </a:gradFill>
            <a:ln w="9525">
              <a:noFill/>
              <a:round/>
              <a:headEnd/>
              <a:tailEnd/>
            </a:ln>
          </p:spPr>
          <p:txBody>
            <a:bodyPr/>
            <a:lstStyle/>
            <a:p>
              <a:endParaRPr lang="en-US"/>
            </a:p>
          </p:txBody>
        </p:sp>
        <p:sp>
          <p:nvSpPr>
            <p:cNvPr id="609284" name="Freeform 4"/>
            <p:cNvSpPr>
              <a:spLocks/>
            </p:cNvSpPr>
            <p:nvPr/>
          </p:nvSpPr>
          <p:spPr bwMode="hidden">
            <a:xfrm>
              <a:off x="0" y="0"/>
              <a:ext cx="5328" cy="3689"/>
            </a:xfrm>
            <a:custGeom>
              <a:avLst/>
              <a:gdLst/>
              <a:ahLst/>
              <a:cxnLst>
                <a:cxn ang="0">
                  <a:pos x="5311" y="3209"/>
                </a:cxn>
                <a:cxn ang="0">
                  <a:pos x="0" y="3689"/>
                </a:cxn>
                <a:cxn ang="0">
                  <a:pos x="0" y="9"/>
                </a:cxn>
                <a:cxn ang="0">
                  <a:pos x="5328" y="0"/>
                </a:cxn>
                <a:cxn ang="0">
                  <a:pos x="5311" y="3209"/>
                </a:cxn>
              </a:cxnLst>
              <a:rect l="0" t="0" r="r" b="b"/>
              <a:pathLst>
                <a:path w="5328" h="3689">
                  <a:moveTo>
                    <a:pt x="5311" y="3209"/>
                  </a:moveTo>
                  <a:lnTo>
                    <a:pt x="0" y="3689"/>
                  </a:lnTo>
                  <a:lnTo>
                    <a:pt x="0" y="9"/>
                  </a:lnTo>
                  <a:lnTo>
                    <a:pt x="5328" y="0"/>
                  </a:lnTo>
                  <a:lnTo>
                    <a:pt x="5311" y="3209"/>
                  </a:lnTo>
                  <a:close/>
                </a:path>
              </a:pathLst>
            </a:custGeom>
            <a:gradFill rotWithShape="1">
              <a:gsLst>
                <a:gs pos="0">
                  <a:schemeClr val="bg2"/>
                </a:gs>
                <a:gs pos="100000">
                  <a:schemeClr val="bg1"/>
                </a:gs>
              </a:gsLst>
              <a:lin ang="0" scaled="1"/>
            </a:gradFill>
            <a:ln w="9525">
              <a:noFill/>
              <a:round/>
              <a:headEnd/>
              <a:tailEnd/>
            </a:ln>
          </p:spPr>
          <p:txBody>
            <a:bodyPr/>
            <a:lstStyle/>
            <a:p>
              <a:endParaRPr lang="en-US"/>
            </a:p>
          </p:txBody>
        </p:sp>
      </p:grpSp>
      <p:sp>
        <p:nvSpPr>
          <p:cNvPr id="609285" name="Rectangle 5"/>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609286" name="Rectangle 6"/>
          <p:cNvSpPr>
            <a:spLocks noGrp="1" noChangeArrowheads="1"/>
          </p:cNvSpPr>
          <p:nvPr>
            <p:ph type="dt" sz="quarter" idx="2"/>
          </p:nvPr>
        </p:nvSpPr>
        <p:spPr/>
        <p:txBody>
          <a:bodyPr/>
          <a:lstStyle>
            <a:lvl1pPr>
              <a:defRPr/>
            </a:lvl1pPr>
          </a:lstStyle>
          <a:p>
            <a:endParaRPr lang="en-US"/>
          </a:p>
        </p:txBody>
      </p:sp>
      <p:sp>
        <p:nvSpPr>
          <p:cNvPr id="609287" name="Rectangle 7"/>
          <p:cNvSpPr>
            <a:spLocks noGrp="1" noChangeArrowheads="1"/>
          </p:cNvSpPr>
          <p:nvPr>
            <p:ph type="ftr" sz="quarter" idx="3"/>
          </p:nvPr>
        </p:nvSpPr>
        <p:spPr/>
        <p:txBody>
          <a:bodyPr/>
          <a:lstStyle>
            <a:lvl1pPr>
              <a:defRPr/>
            </a:lvl1pPr>
          </a:lstStyle>
          <a:p>
            <a:r>
              <a:rPr lang="en-US"/>
              <a:t>19</a:t>
            </a:r>
          </a:p>
        </p:txBody>
      </p:sp>
      <p:sp>
        <p:nvSpPr>
          <p:cNvPr id="609288" name="Rectangle 8"/>
          <p:cNvSpPr>
            <a:spLocks noGrp="1" noChangeArrowheads="1"/>
          </p:cNvSpPr>
          <p:nvPr>
            <p:ph type="sldNum" sz="quarter" idx="4"/>
          </p:nvPr>
        </p:nvSpPr>
        <p:spPr/>
        <p:txBody>
          <a:bodyPr/>
          <a:lstStyle>
            <a:lvl1pPr>
              <a:defRPr/>
            </a:lvl1pPr>
          </a:lstStyle>
          <a:p>
            <a:fld id="{4DEFBA55-C7D7-4D57-BBFE-1CAD4290B563}" type="slidenum">
              <a:rPr lang="en-US"/>
              <a:pPr/>
              <a:t>‹#›</a:t>
            </a:fld>
            <a:endParaRPr lang="en-US"/>
          </a:p>
        </p:txBody>
      </p:sp>
      <p:sp>
        <p:nvSpPr>
          <p:cNvPr id="609289" name="Rectangle 9"/>
          <p:cNvSpPr>
            <a:spLocks noGrp="1" noChangeArrowheads="1"/>
          </p:cNvSpPr>
          <p:nvPr>
            <p:ph type="ctrTitle" sz="quarter"/>
          </p:nvPr>
        </p:nvSpPr>
        <p:spPr>
          <a:xfrm>
            <a:off x="685800" y="1768475"/>
            <a:ext cx="7772400" cy="1736725"/>
          </a:xfrm>
        </p:spPr>
        <p:txBody>
          <a:bodyPr anchor="b" anchorCtr="1"/>
          <a:lstStyle>
            <a:lvl1pPr>
              <a:defRPr sz="5400"/>
            </a:lvl1pPr>
          </a:lstStyle>
          <a:p>
            <a:r>
              <a:rPr lang="en-US"/>
              <a:t>Click to edit Master title style</a:t>
            </a:r>
          </a:p>
        </p:txBody>
      </p:sp>
    </p:spTree>
  </p:cSld>
  <p:clrMapOvr>
    <a:masterClrMapping/>
  </p:clrMapOvr>
  <p:transition>
    <p:wipe dir="r"/>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19</a:t>
            </a:r>
          </a:p>
        </p:txBody>
      </p:sp>
      <p:sp>
        <p:nvSpPr>
          <p:cNvPr id="6" name="Slide Number Placeholder 5"/>
          <p:cNvSpPr>
            <a:spLocks noGrp="1"/>
          </p:cNvSpPr>
          <p:nvPr>
            <p:ph type="sldNum" sz="quarter" idx="12"/>
          </p:nvPr>
        </p:nvSpPr>
        <p:spPr/>
        <p:txBody>
          <a:bodyPr/>
          <a:lstStyle>
            <a:lvl1pPr>
              <a:defRPr/>
            </a:lvl1pPr>
          </a:lstStyle>
          <a:p>
            <a:fld id="{DE325285-0F7C-4DC3-9381-14AC16B065DD}" type="slidenum">
              <a:rPr lang="en-US"/>
              <a:pPr/>
              <a:t>‹#›</a:t>
            </a:fld>
            <a:endParaRPr lang="en-US"/>
          </a:p>
        </p:txBody>
      </p:sp>
    </p:spTree>
  </p:cSld>
  <p:clrMapOvr>
    <a:masterClrMapping/>
  </p:clrMapOvr>
  <p:transition>
    <p:wipe dir="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19</a:t>
            </a:r>
          </a:p>
        </p:txBody>
      </p:sp>
      <p:sp>
        <p:nvSpPr>
          <p:cNvPr id="6" name="Slide Number Placeholder 5"/>
          <p:cNvSpPr>
            <a:spLocks noGrp="1"/>
          </p:cNvSpPr>
          <p:nvPr>
            <p:ph type="sldNum" sz="quarter" idx="12"/>
          </p:nvPr>
        </p:nvSpPr>
        <p:spPr/>
        <p:txBody>
          <a:bodyPr/>
          <a:lstStyle>
            <a:lvl1pPr>
              <a:defRPr/>
            </a:lvl1pPr>
          </a:lstStyle>
          <a:p>
            <a:fld id="{16F6D663-ED56-47D9-BD07-924B130B6A59}" type="slidenum">
              <a:rPr lang="en-US"/>
              <a:pPr/>
              <a:t>‹#›</a:t>
            </a:fld>
            <a:endParaRPr lang="en-US"/>
          </a:p>
        </p:txBody>
      </p:sp>
    </p:spTree>
  </p:cSld>
  <p:clrMapOvr>
    <a:masterClrMapping/>
  </p:clrMapOvr>
  <p:transition>
    <p:wipe dir="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19</a:t>
            </a:r>
          </a:p>
        </p:txBody>
      </p:sp>
      <p:sp>
        <p:nvSpPr>
          <p:cNvPr id="7" name="Slide Number Placeholder 6"/>
          <p:cNvSpPr>
            <a:spLocks noGrp="1"/>
          </p:cNvSpPr>
          <p:nvPr>
            <p:ph type="sldNum" sz="quarter" idx="12"/>
          </p:nvPr>
        </p:nvSpPr>
        <p:spPr/>
        <p:txBody>
          <a:bodyPr/>
          <a:lstStyle>
            <a:lvl1pPr>
              <a:defRPr/>
            </a:lvl1pPr>
          </a:lstStyle>
          <a:p>
            <a:fld id="{0954B578-806C-467A-BB04-5D6FDF0A5069}" type="slidenum">
              <a:rPr lang="en-US"/>
              <a:pPr/>
              <a:t>‹#›</a:t>
            </a:fld>
            <a:endParaRPr lang="en-U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19</a:t>
            </a:r>
          </a:p>
        </p:txBody>
      </p:sp>
      <p:sp>
        <p:nvSpPr>
          <p:cNvPr id="5" name="Slide Number Placeholder 4"/>
          <p:cNvSpPr>
            <a:spLocks noGrp="1"/>
          </p:cNvSpPr>
          <p:nvPr>
            <p:ph type="sldNum" sz="quarter" idx="12"/>
          </p:nvPr>
        </p:nvSpPr>
        <p:spPr/>
        <p:txBody>
          <a:bodyPr/>
          <a:lstStyle>
            <a:lvl1pPr>
              <a:defRPr/>
            </a:lvl1pPr>
          </a:lstStyle>
          <a:p>
            <a:fld id="{C4B90D94-82DA-41D2-A72E-024DD15AF896}" type="slidenum">
              <a:rPr lang="en-US"/>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19</a:t>
            </a:r>
          </a:p>
        </p:txBody>
      </p:sp>
      <p:sp>
        <p:nvSpPr>
          <p:cNvPr id="9" name="Slide Number Placeholder 8"/>
          <p:cNvSpPr>
            <a:spLocks noGrp="1"/>
          </p:cNvSpPr>
          <p:nvPr>
            <p:ph type="sldNum" sz="quarter" idx="12"/>
          </p:nvPr>
        </p:nvSpPr>
        <p:spPr/>
        <p:txBody>
          <a:bodyPr/>
          <a:lstStyle>
            <a:lvl1pPr>
              <a:defRPr/>
            </a:lvl1pPr>
          </a:lstStyle>
          <a:p>
            <a:fld id="{58E0BD90-B52E-4800-85F6-C23E8020DFEE}" type="slidenum">
              <a:rPr lang="en-US"/>
              <a:pPr/>
              <a:t>‹#›</a:t>
            </a:fld>
            <a:endParaRPr lang="en-US"/>
          </a:p>
        </p:txBody>
      </p:sp>
    </p:spTree>
  </p:cSld>
  <p:clrMapOvr>
    <a:masterClrMapping/>
  </p:clrMapOvr>
  <p:transition>
    <p:wipe dir="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19</a:t>
            </a:r>
          </a:p>
        </p:txBody>
      </p:sp>
      <p:sp>
        <p:nvSpPr>
          <p:cNvPr id="5" name="Slide Number Placeholder 4"/>
          <p:cNvSpPr>
            <a:spLocks noGrp="1"/>
          </p:cNvSpPr>
          <p:nvPr>
            <p:ph type="sldNum" sz="quarter" idx="12"/>
          </p:nvPr>
        </p:nvSpPr>
        <p:spPr/>
        <p:txBody>
          <a:bodyPr/>
          <a:lstStyle>
            <a:lvl1pPr>
              <a:defRPr/>
            </a:lvl1pPr>
          </a:lstStyle>
          <a:p>
            <a:fld id="{F53CD7BE-85EF-479F-AD0F-F1A0A98EA11C}" type="slidenum">
              <a:rPr lang="en-US"/>
              <a:pPr/>
              <a:t>‹#›</a:t>
            </a:fld>
            <a:endParaRPr lang="en-US"/>
          </a:p>
        </p:txBody>
      </p:sp>
    </p:spTree>
  </p:cSld>
  <p:clrMapOvr>
    <a:masterClrMapping/>
  </p:clrMapOvr>
  <p:transition>
    <p:wipe dir="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19</a:t>
            </a:r>
          </a:p>
        </p:txBody>
      </p:sp>
      <p:sp>
        <p:nvSpPr>
          <p:cNvPr id="4" name="Slide Number Placeholder 3"/>
          <p:cNvSpPr>
            <a:spLocks noGrp="1"/>
          </p:cNvSpPr>
          <p:nvPr>
            <p:ph type="sldNum" sz="quarter" idx="12"/>
          </p:nvPr>
        </p:nvSpPr>
        <p:spPr/>
        <p:txBody>
          <a:bodyPr/>
          <a:lstStyle>
            <a:lvl1pPr>
              <a:defRPr/>
            </a:lvl1pPr>
          </a:lstStyle>
          <a:p>
            <a:fld id="{D5CBAE01-2EC7-4CD4-AD2B-BC95542CDCEB}" type="slidenum">
              <a:rPr lang="en-US"/>
              <a:pPr/>
              <a:t>‹#›</a:t>
            </a:fld>
            <a:endParaRPr lang="en-US"/>
          </a:p>
        </p:txBody>
      </p:sp>
    </p:spTree>
  </p:cSld>
  <p:clrMapOvr>
    <a:masterClrMapping/>
  </p:clrMapOvr>
  <p:transition>
    <p:wipe dir="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19</a:t>
            </a:r>
          </a:p>
        </p:txBody>
      </p:sp>
      <p:sp>
        <p:nvSpPr>
          <p:cNvPr id="7" name="Slide Number Placeholder 6"/>
          <p:cNvSpPr>
            <a:spLocks noGrp="1"/>
          </p:cNvSpPr>
          <p:nvPr>
            <p:ph type="sldNum" sz="quarter" idx="12"/>
          </p:nvPr>
        </p:nvSpPr>
        <p:spPr/>
        <p:txBody>
          <a:bodyPr/>
          <a:lstStyle>
            <a:lvl1pPr>
              <a:defRPr/>
            </a:lvl1pPr>
          </a:lstStyle>
          <a:p>
            <a:fld id="{5AC33753-5A44-413D-AB56-CEE14BF78392}" type="slidenum">
              <a:rPr lang="en-US"/>
              <a:pPr/>
              <a:t>‹#›</a:t>
            </a:fld>
            <a:endParaRPr lang="en-US"/>
          </a:p>
        </p:txBody>
      </p:sp>
    </p:spTree>
  </p:cSld>
  <p:clrMapOvr>
    <a:masterClrMapping/>
  </p:clrMapOvr>
  <p:transition>
    <p:wipe dir="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19</a:t>
            </a:r>
          </a:p>
        </p:txBody>
      </p:sp>
      <p:sp>
        <p:nvSpPr>
          <p:cNvPr id="7" name="Slide Number Placeholder 6"/>
          <p:cNvSpPr>
            <a:spLocks noGrp="1"/>
          </p:cNvSpPr>
          <p:nvPr>
            <p:ph type="sldNum" sz="quarter" idx="12"/>
          </p:nvPr>
        </p:nvSpPr>
        <p:spPr/>
        <p:txBody>
          <a:bodyPr/>
          <a:lstStyle>
            <a:lvl1pPr>
              <a:defRPr/>
            </a:lvl1pPr>
          </a:lstStyle>
          <a:p>
            <a:fld id="{87377AB9-DB8B-4A94-AC48-F121BCB1FDC4}" type="slidenum">
              <a:rPr lang="en-US"/>
              <a:pPr/>
              <a:t>‹#›</a:t>
            </a:fld>
            <a:endParaRPr lang="en-US"/>
          </a:p>
        </p:txBody>
      </p:sp>
    </p:spTree>
  </p:cSld>
  <p:clrMapOvr>
    <a:masterClrMapping/>
  </p:clrMapOvr>
  <p:transition>
    <p:wipe dir="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19</a:t>
            </a:r>
          </a:p>
        </p:txBody>
      </p:sp>
      <p:sp>
        <p:nvSpPr>
          <p:cNvPr id="6" name="Slide Number Placeholder 5"/>
          <p:cNvSpPr>
            <a:spLocks noGrp="1"/>
          </p:cNvSpPr>
          <p:nvPr>
            <p:ph type="sldNum" sz="quarter" idx="12"/>
          </p:nvPr>
        </p:nvSpPr>
        <p:spPr/>
        <p:txBody>
          <a:bodyPr/>
          <a:lstStyle>
            <a:lvl1pPr>
              <a:defRPr/>
            </a:lvl1pPr>
          </a:lstStyle>
          <a:p>
            <a:fld id="{1203860C-CC40-4244-948E-330FBB609DDE}" type="slidenum">
              <a:rPr lang="en-US"/>
              <a:pPr/>
              <a:t>‹#›</a:t>
            </a:fld>
            <a:endParaRPr lang="en-US"/>
          </a:p>
        </p:txBody>
      </p:sp>
    </p:spTree>
  </p:cSld>
  <p:clrMapOvr>
    <a:masterClrMapping/>
  </p:clrMapOvr>
  <p:transition>
    <p:wipe dir="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213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21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19</a:t>
            </a:r>
          </a:p>
        </p:txBody>
      </p:sp>
      <p:sp>
        <p:nvSpPr>
          <p:cNvPr id="6" name="Slide Number Placeholder 5"/>
          <p:cNvSpPr>
            <a:spLocks noGrp="1"/>
          </p:cNvSpPr>
          <p:nvPr>
            <p:ph type="sldNum" sz="quarter" idx="12"/>
          </p:nvPr>
        </p:nvSpPr>
        <p:spPr/>
        <p:txBody>
          <a:bodyPr/>
          <a:lstStyle>
            <a:lvl1pPr>
              <a:defRPr/>
            </a:lvl1pPr>
          </a:lstStyle>
          <a:p>
            <a:fld id="{5F3547EB-A1C4-41AC-A10B-F5DBA9D932F9}" type="slidenum">
              <a:rPr lang="en-US"/>
              <a:pPr/>
              <a:t>‹#›</a:t>
            </a:fld>
            <a:endParaRPr lang="en-US"/>
          </a:p>
        </p:txBody>
      </p:sp>
    </p:spTree>
  </p:cSld>
  <p:clrMapOvr>
    <a:masterClrMapping/>
  </p:clrMapOvr>
  <p:transition>
    <p:wipe dir="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8400"/>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r>
              <a:rPr lang="en-US"/>
              <a:t>19</a:t>
            </a:r>
          </a:p>
        </p:txBody>
      </p:sp>
      <p:sp>
        <p:nvSpPr>
          <p:cNvPr id="7" name="Slide Number Placeholder 6"/>
          <p:cNvSpPr>
            <a:spLocks noGrp="1"/>
          </p:cNvSpPr>
          <p:nvPr>
            <p:ph type="sldNum" sz="quarter" idx="12"/>
          </p:nvPr>
        </p:nvSpPr>
        <p:spPr>
          <a:xfrm>
            <a:off x="6553200" y="6248400"/>
            <a:ext cx="2133600" cy="457200"/>
          </a:xfrm>
        </p:spPr>
        <p:txBody>
          <a:bodyPr/>
          <a:lstStyle>
            <a:lvl1pPr>
              <a:defRPr/>
            </a:lvl1pPr>
          </a:lstStyle>
          <a:p>
            <a:fld id="{FD7C6131-0829-4F2D-9350-F7E396DF1FBB}" type="slidenum">
              <a:rPr lang="en-US"/>
              <a:pPr/>
              <a:t>‹#›</a:t>
            </a:fld>
            <a:endParaRPr lang="en-US"/>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19</a:t>
            </a:r>
          </a:p>
        </p:txBody>
      </p:sp>
      <p:sp>
        <p:nvSpPr>
          <p:cNvPr id="4" name="Slide Number Placeholder 3"/>
          <p:cNvSpPr>
            <a:spLocks noGrp="1"/>
          </p:cNvSpPr>
          <p:nvPr>
            <p:ph type="sldNum" sz="quarter" idx="12"/>
          </p:nvPr>
        </p:nvSpPr>
        <p:spPr/>
        <p:txBody>
          <a:bodyPr/>
          <a:lstStyle>
            <a:lvl1pPr>
              <a:defRPr/>
            </a:lvl1pPr>
          </a:lstStyle>
          <a:p>
            <a:fld id="{C789AE94-600C-4AB3-B8CC-4C8B563BECA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19</a:t>
            </a:r>
          </a:p>
        </p:txBody>
      </p:sp>
      <p:sp>
        <p:nvSpPr>
          <p:cNvPr id="7" name="Slide Number Placeholder 6"/>
          <p:cNvSpPr>
            <a:spLocks noGrp="1"/>
          </p:cNvSpPr>
          <p:nvPr>
            <p:ph type="sldNum" sz="quarter" idx="12"/>
          </p:nvPr>
        </p:nvSpPr>
        <p:spPr/>
        <p:txBody>
          <a:bodyPr/>
          <a:lstStyle>
            <a:lvl1pPr>
              <a:defRPr/>
            </a:lvl1pPr>
          </a:lstStyle>
          <a:p>
            <a:fld id="{1B6CE7DB-083F-45E3-83A3-57E0BFF74131}"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19</a:t>
            </a:r>
          </a:p>
        </p:txBody>
      </p:sp>
      <p:sp>
        <p:nvSpPr>
          <p:cNvPr id="7" name="Slide Number Placeholder 6"/>
          <p:cNvSpPr>
            <a:spLocks noGrp="1"/>
          </p:cNvSpPr>
          <p:nvPr>
            <p:ph type="sldNum" sz="quarter" idx="12"/>
          </p:nvPr>
        </p:nvSpPr>
        <p:spPr/>
        <p:txBody>
          <a:bodyPr/>
          <a:lstStyle>
            <a:lvl1pPr>
              <a:defRPr/>
            </a:lvl1pPr>
          </a:lstStyle>
          <a:p>
            <a:fld id="{FF9DCACA-BA86-4AC6-A31E-4E2F8F4952D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theme" Target="../theme/theme6.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5053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053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5053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r>
              <a:rPr lang="en-US"/>
              <a:t>19</a:t>
            </a:r>
          </a:p>
        </p:txBody>
      </p:sp>
      <p:sp>
        <p:nvSpPr>
          <p:cNvPr id="15053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AEC0EFB-E837-44BF-A758-75B34DCA155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4950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950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4950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r>
              <a:rPr lang="en-US"/>
              <a:t>19</a:t>
            </a:r>
          </a:p>
        </p:txBody>
      </p:sp>
      <p:sp>
        <p:nvSpPr>
          <p:cNvPr id="14951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E2CDA88-87F5-4C3D-98F2-D1481FCFE9B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4848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848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4848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r>
              <a:rPr lang="en-US"/>
              <a:t>19</a:t>
            </a:r>
          </a:p>
        </p:txBody>
      </p:sp>
      <p:sp>
        <p:nvSpPr>
          <p:cNvPr id="14848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CFA54FD-2DFB-4E29-879F-714F45E14D2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5959" name="Rectangle 7"/>
          <p:cNvSpPr>
            <a:spLocks noChangeArrowheads="1"/>
          </p:cNvSpPr>
          <p:nvPr userDrawn="1"/>
        </p:nvSpPr>
        <p:spPr bwMode="auto">
          <a:xfrm>
            <a:off x="7696200" y="0"/>
            <a:ext cx="1447800" cy="1524000"/>
          </a:xfrm>
          <a:prstGeom prst="rect">
            <a:avLst/>
          </a:prstGeom>
          <a:gradFill rotWithShape="0">
            <a:gsLst>
              <a:gs pos="0">
                <a:srgbClr val="9361A2"/>
              </a:gs>
              <a:gs pos="100000">
                <a:srgbClr val="FFFFFF"/>
              </a:gs>
            </a:gsLst>
            <a:path path="rect">
              <a:fillToRect l="100000" b="100000"/>
            </a:path>
          </a:gradFill>
          <a:ln w="9525">
            <a:noFill/>
            <a:miter lim="800000"/>
            <a:headEnd/>
            <a:tailEnd/>
          </a:ln>
          <a:effectLst/>
        </p:spPr>
        <p:txBody>
          <a:bodyPr wrap="none" anchor="ctr"/>
          <a:lstStyle/>
          <a:p>
            <a:endParaRPr lang="en-US"/>
          </a:p>
        </p:txBody>
      </p:sp>
      <p:sp>
        <p:nvSpPr>
          <p:cNvPr id="125960" name="Rectangle 8"/>
          <p:cNvSpPr>
            <a:spLocks noChangeArrowheads="1"/>
          </p:cNvSpPr>
          <p:nvPr userDrawn="1"/>
        </p:nvSpPr>
        <p:spPr bwMode="auto">
          <a:xfrm>
            <a:off x="0" y="0"/>
            <a:ext cx="7221538" cy="4387850"/>
          </a:xfrm>
          <a:prstGeom prst="rect">
            <a:avLst/>
          </a:prstGeom>
          <a:gradFill rotWithShape="0">
            <a:gsLst>
              <a:gs pos="0">
                <a:srgbClr val="F2FFCF"/>
              </a:gs>
              <a:gs pos="100000">
                <a:schemeClr val="bg1"/>
              </a:gs>
            </a:gsLst>
            <a:path path="rect">
              <a:fillToRect r="100000" b="100000"/>
            </a:path>
          </a:gradFill>
          <a:ln w="9525">
            <a:noFill/>
            <a:miter lim="800000"/>
            <a:headEnd/>
            <a:tailEnd/>
          </a:ln>
          <a:effectLst/>
        </p:spPr>
        <p:txBody>
          <a:bodyPr wrap="none" anchor="ctr"/>
          <a:lstStyle/>
          <a:p>
            <a:endParaRPr lang="en-US"/>
          </a:p>
        </p:txBody>
      </p:sp>
      <p:sp>
        <p:nvSpPr>
          <p:cNvPr id="125961" name="Rectangle 9"/>
          <p:cNvSpPr>
            <a:spLocks noChangeArrowheads="1"/>
          </p:cNvSpPr>
          <p:nvPr userDrawn="1"/>
        </p:nvSpPr>
        <p:spPr bwMode="auto">
          <a:xfrm>
            <a:off x="0" y="6126163"/>
            <a:ext cx="9144000" cy="731837"/>
          </a:xfrm>
          <a:prstGeom prst="rect">
            <a:avLst/>
          </a:prstGeom>
          <a:solidFill>
            <a:srgbClr val="E00024"/>
          </a:solidFill>
          <a:ln w="9525">
            <a:solidFill>
              <a:schemeClr val="tx1"/>
            </a:solidFill>
            <a:miter lim="800000"/>
            <a:headEnd/>
            <a:tailEnd/>
          </a:ln>
          <a:effectLst>
            <a:prstShdw prst="shdw17" dist="17961" dir="2700000">
              <a:schemeClr val="tx1">
                <a:gamma/>
                <a:shade val="60000"/>
                <a:invGamma/>
              </a:schemeClr>
            </a:prstShdw>
          </a:effectLst>
        </p:spPr>
        <p:txBody>
          <a:bodyPr wrap="none" anchor="ctr"/>
          <a:lstStyle/>
          <a:p>
            <a:endParaRPr lang="en-US"/>
          </a:p>
        </p:txBody>
      </p:sp>
      <p:sp>
        <p:nvSpPr>
          <p:cNvPr id="125962" name="Rectangle 10"/>
          <p:cNvSpPr>
            <a:spLocks noGrp="1" noChangeArrowheads="1"/>
          </p:cNvSpPr>
          <p:nvPr>
            <p:ph type="ftr" sz="quarter" idx="3"/>
          </p:nvPr>
        </p:nvSpPr>
        <p:spPr bwMode="auto">
          <a:xfrm>
            <a:off x="685800" y="6172200"/>
            <a:ext cx="2209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600">
                <a:latin typeface="+mn-lt"/>
              </a:defRPr>
            </a:lvl1pPr>
          </a:lstStyle>
          <a:p>
            <a:r>
              <a:rPr lang="en-US"/>
              <a:t>19Chapter 2</a:t>
            </a:r>
          </a:p>
        </p:txBody>
      </p:sp>
      <p:sp>
        <p:nvSpPr>
          <p:cNvPr id="125963" name="Rectangle 11"/>
          <p:cNvSpPr>
            <a:spLocks noGrp="1" noChangeArrowheads="1"/>
          </p:cNvSpPr>
          <p:nvPr>
            <p:ph type="sldNum" sz="quarter" idx="4"/>
          </p:nvPr>
        </p:nvSpPr>
        <p:spPr bwMode="auto">
          <a:xfrm>
            <a:off x="685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600">
                <a:latin typeface="+mn-lt"/>
              </a:defRPr>
            </a:lvl1pPr>
          </a:lstStyle>
          <a:p>
            <a:r>
              <a:rPr lang="en-US"/>
              <a:t>Slide </a:t>
            </a:r>
            <a:fld id="{B828FC23-C4BD-40E6-9CFA-C9C9B3F0CF34}" type="slidenum">
              <a:rPr lang="en-US"/>
              <a:pPr/>
              <a:t>‹#›</a:t>
            </a:fld>
            <a:endParaRPr lang="en-US"/>
          </a:p>
        </p:txBody>
      </p:sp>
      <p:sp>
        <p:nvSpPr>
          <p:cNvPr id="125964" name="Text Box 12"/>
          <p:cNvSpPr txBox="1">
            <a:spLocks noChangeArrowheads="1"/>
          </p:cNvSpPr>
          <p:nvPr userDrawn="1"/>
        </p:nvSpPr>
        <p:spPr bwMode="auto">
          <a:xfrm>
            <a:off x="6167438" y="6137275"/>
            <a:ext cx="2976562" cy="396875"/>
          </a:xfrm>
          <a:prstGeom prst="rect">
            <a:avLst/>
          </a:prstGeom>
          <a:noFill/>
          <a:ln w="9525">
            <a:noFill/>
            <a:miter lim="800000"/>
            <a:headEnd/>
            <a:tailEnd/>
          </a:ln>
          <a:effectLst/>
        </p:spPr>
        <p:txBody>
          <a:bodyPr wrap="none">
            <a:spAutoFit/>
          </a:bodyPr>
          <a:lstStyle/>
          <a:p>
            <a:pPr algn="r"/>
            <a:r>
              <a:rPr lang="en-US" sz="2000" b="1">
                <a:solidFill>
                  <a:srgbClr val="FFCC00"/>
                </a:solidFill>
                <a:latin typeface="Arial" charset="0"/>
              </a:rPr>
              <a:t> International Business</a:t>
            </a:r>
            <a:endParaRPr lang="en-US" sz="1800">
              <a:solidFill>
                <a:srgbClr val="FFCC00"/>
              </a:solidFill>
              <a:latin typeface="Arial" charset="0"/>
            </a:endParaRPr>
          </a:p>
        </p:txBody>
      </p:sp>
      <p:sp>
        <p:nvSpPr>
          <p:cNvPr id="125965" name="Text Box 13"/>
          <p:cNvSpPr txBox="1">
            <a:spLocks noChangeArrowheads="1"/>
          </p:cNvSpPr>
          <p:nvPr userDrawn="1"/>
        </p:nvSpPr>
        <p:spPr bwMode="auto">
          <a:xfrm>
            <a:off x="6494463" y="6445250"/>
            <a:ext cx="2649537" cy="336550"/>
          </a:xfrm>
          <a:prstGeom prst="rect">
            <a:avLst/>
          </a:prstGeom>
          <a:noFill/>
          <a:ln w="9525">
            <a:noFill/>
            <a:miter lim="800000"/>
            <a:headEnd/>
            <a:tailEnd/>
          </a:ln>
          <a:effectLst/>
        </p:spPr>
        <p:txBody>
          <a:bodyPr wrap="none" anchor="b">
            <a:spAutoFit/>
          </a:bodyPr>
          <a:lstStyle/>
          <a:p>
            <a:pPr algn="r"/>
            <a:r>
              <a:rPr lang="en-US" sz="1600">
                <a:latin typeface="Arial" charset="0"/>
              </a:rPr>
              <a:t>© Thomson/South-Western</a:t>
            </a:r>
          </a:p>
        </p:txBody>
      </p:sp>
      <p:sp>
        <p:nvSpPr>
          <p:cNvPr id="125966" name="Rectangle 14"/>
          <p:cNvSpPr>
            <a:spLocks noChangeArrowheads="1"/>
          </p:cNvSpPr>
          <p:nvPr userDrawn="1"/>
        </p:nvSpPr>
        <p:spPr bwMode="auto">
          <a:xfrm>
            <a:off x="685800" y="609600"/>
            <a:ext cx="7772400" cy="1143000"/>
          </a:xfrm>
          <a:prstGeom prst="rect">
            <a:avLst/>
          </a:prstGeom>
          <a:noFill/>
          <a:ln w="9525">
            <a:noFill/>
            <a:miter lim="800000"/>
            <a:headEnd/>
            <a:tailEnd/>
          </a:ln>
          <a:effectLst/>
        </p:spPr>
        <p:txBody>
          <a:bodyPr anchor="ctr"/>
          <a:lstStyle/>
          <a:p>
            <a:pPr algn="ctr"/>
            <a:r>
              <a:rPr lang="en-US" sz="4400">
                <a:solidFill>
                  <a:schemeClr val="tx2"/>
                </a:solidFill>
                <a:latin typeface="Arial" charset="0"/>
              </a:rPr>
              <a:t>&gt;&gt; C H E C K P O I N T</a:t>
            </a:r>
          </a:p>
        </p:txBody>
      </p:sp>
    </p:spTree>
  </p:cSld>
  <p:clrMap bg1="lt1" tx1="dk1" bg2="lt2" tx2="dk2" accent1="accent1" accent2="accent2" accent3="accent3" accent4="accent4" accent5="accent5" accent6="accent6" hlink="hlink" folHlink="folHlink"/>
  <p:sldLayoutIdLst>
    <p:sldLayoutId id="214748365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2887" name="Rectangle 7"/>
          <p:cNvSpPr>
            <a:spLocks noChangeArrowheads="1"/>
          </p:cNvSpPr>
          <p:nvPr userDrawn="1"/>
        </p:nvSpPr>
        <p:spPr bwMode="auto">
          <a:xfrm>
            <a:off x="0" y="0"/>
            <a:ext cx="1371600" cy="1371600"/>
          </a:xfrm>
          <a:prstGeom prst="rect">
            <a:avLst/>
          </a:prstGeom>
          <a:gradFill rotWithShape="0">
            <a:gsLst>
              <a:gs pos="0">
                <a:srgbClr val="9361A2"/>
              </a:gs>
              <a:gs pos="100000">
                <a:srgbClr val="FFFFFF"/>
              </a:gs>
            </a:gsLst>
            <a:lin ang="0" scaled="1"/>
          </a:gradFill>
          <a:ln w="9525">
            <a:noFill/>
            <a:miter lim="800000"/>
            <a:headEnd/>
            <a:tailEnd/>
          </a:ln>
          <a:effectLst/>
        </p:spPr>
        <p:txBody>
          <a:bodyPr wrap="none" anchor="ctr"/>
          <a:lstStyle/>
          <a:p>
            <a:endParaRPr lang="en-US"/>
          </a:p>
        </p:txBody>
      </p:sp>
      <p:sp>
        <p:nvSpPr>
          <p:cNvPr id="122888" name="Rectangle 8" descr="Dark horizontal"/>
          <p:cNvSpPr>
            <a:spLocks noChangeArrowheads="1"/>
          </p:cNvSpPr>
          <p:nvPr userDrawn="1"/>
        </p:nvSpPr>
        <p:spPr bwMode="auto">
          <a:xfrm>
            <a:off x="306388" y="228600"/>
            <a:ext cx="3656012" cy="914400"/>
          </a:xfrm>
          <a:prstGeom prst="rect">
            <a:avLst/>
          </a:prstGeom>
          <a:pattFill prst="dkHorz">
            <a:fgClr>
              <a:srgbClr val="007AC1"/>
            </a:fgClr>
            <a:bgClr>
              <a:srgbClr val="0093DC"/>
            </a:bgClr>
          </a:pattFill>
          <a:ln w="9525">
            <a:noFill/>
            <a:miter lim="800000"/>
            <a:headEnd/>
            <a:tailEnd/>
          </a:ln>
          <a:effectLst/>
        </p:spPr>
        <p:txBody>
          <a:bodyPr wrap="none" anchor="ctr"/>
          <a:lstStyle/>
          <a:p>
            <a:endParaRPr lang="en-US"/>
          </a:p>
        </p:txBody>
      </p:sp>
      <p:sp>
        <p:nvSpPr>
          <p:cNvPr id="122889" name="Rectangle 9"/>
          <p:cNvSpPr>
            <a:spLocks noChangeArrowheads="1"/>
          </p:cNvSpPr>
          <p:nvPr userDrawn="1"/>
        </p:nvSpPr>
        <p:spPr bwMode="auto">
          <a:xfrm>
            <a:off x="0" y="6122988"/>
            <a:ext cx="9144000" cy="731837"/>
          </a:xfrm>
          <a:prstGeom prst="rect">
            <a:avLst/>
          </a:prstGeom>
          <a:solidFill>
            <a:srgbClr val="E00024"/>
          </a:solidFill>
          <a:ln w="9525">
            <a:solidFill>
              <a:schemeClr val="tx1"/>
            </a:solidFill>
            <a:miter lim="800000"/>
            <a:headEnd/>
            <a:tailEnd/>
          </a:ln>
          <a:effectLst>
            <a:prstShdw prst="shdw17" dist="17961" dir="2700000">
              <a:schemeClr val="tx1">
                <a:gamma/>
                <a:shade val="60000"/>
                <a:invGamma/>
              </a:schemeClr>
            </a:prstShdw>
          </a:effectLst>
        </p:spPr>
        <p:txBody>
          <a:bodyPr wrap="none" anchor="ctr"/>
          <a:lstStyle/>
          <a:p>
            <a:endParaRPr lang="en-US"/>
          </a:p>
        </p:txBody>
      </p:sp>
      <p:sp>
        <p:nvSpPr>
          <p:cNvPr id="122891" name="Rectangle 11"/>
          <p:cNvSpPr>
            <a:spLocks noGrp="1" noChangeArrowheads="1"/>
          </p:cNvSpPr>
          <p:nvPr>
            <p:ph type="sldNum" sz="quarter" idx="4"/>
          </p:nvPr>
        </p:nvSpPr>
        <p:spPr bwMode="auto">
          <a:xfrm>
            <a:off x="685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600">
                <a:latin typeface="+mn-lt"/>
              </a:defRPr>
            </a:lvl1pPr>
          </a:lstStyle>
          <a:p>
            <a:r>
              <a:rPr lang="en-US"/>
              <a:t>Slide </a:t>
            </a:r>
            <a:fld id="{1F1C9A82-0E12-41E9-B20C-6BF2D9A0FAD9}" type="slidenum">
              <a:rPr lang="en-US"/>
              <a:pPr/>
              <a:t>‹#›</a:t>
            </a:fld>
            <a:endParaRPr lang="en-US"/>
          </a:p>
        </p:txBody>
      </p:sp>
      <p:sp>
        <p:nvSpPr>
          <p:cNvPr id="122892" name="Text Box 12"/>
          <p:cNvSpPr txBox="1">
            <a:spLocks noChangeArrowheads="1"/>
          </p:cNvSpPr>
          <p:nvPr userDrawn="1"/>
        </p:nvSpPr>
        <p:spPr bwMode="auto">
          <a:xfrm>
            <a:off x="6099175" y="6137275"/>
            <a:ext cx="3044825" cy="396875"/>
          </a:xfrm>
          <a:prstGeom prst="rect">
            <a:avLst/>
          </a:prstGeom>
          <a:noFill/>
          <a:ln w="9525">
            <a:noFill/>
            <a:miter lim="800000"/>
            <a:headEnd/>
            <a:tailEnd/>
          </a:ln>
          <a:effectLst/>
        </p:spPr>
        <p:txBody>
          <a:bodyPr wrap="none">
            <a:spAutoFit/>
          </a:bodyPr>
          <a:lstStyle/>
          <a:p>
            <a:pPr algn="r"/>
            <a:r>
              <a:rPr lang="en-US" sz="2000" b="1">
                <a:solidFill>
                  <a:srgbClr val="FFCC00"/>
                </a:solidFill>
                <a:latin typeface="Arial" charset="0"/>
              </a:rPr>
              <a:t> International Marketing</a:t>
            </a:r>
            <a:endParaRPr lang="en-US" sz="1800">
              <a:solidFill>
                <a:srgbClr val="FFCC00"/>
              </a:solidFill>
              <a:latin typeface="Arial" charset="0"/>
            </a:endParaRPr>
          </a:p>
        </p:txBody>
      </p:sp>
      <p:sp>
        <p:nvSpPr>
          <p:cNvPr id="122893" name="Text Box 13"/>
          <p:cNvSpPr txBox="1">
            <a:spLocks noChangeArrowheads="1"/>
          </p:cNvSpPr>
          <p:nvPr userDrawn="1"/>
        </p:nvSpPr>
        <p:spPr bwMode="auto">
          <a:xfrm>
            <a:off x="6494463" y="6445250"/>
            <a:ext cx="2649537" cy="336550"/>
          </a:xfrm>
          <a:prstGeom prst="rect">
            <a:avLst/>
          </a:prstGeom>
          <a:noFill/>
          <a:ln w="9525">
            <a:noFill/>
            <a:miter lim="800000"/>
            <a:headEnd/>
            <a:tailEnd/>
          </a:ln>
          <a:effectLst/>
        </p:spPr>
        <p:txBody>
          <a:bodyPr wrap="none" anchor="b">
            <a:spAutoFit/>
          </a:bodyPr>
          <a:lstStyle/>
          <a:p>
            <a:pPr algn="r"/>
            <a:r>
              <a:rPr lang="en-US" sz="1600">
                <a:latin typeface="Arial" charset="0"/>
              </a:rPr>
              <a:t>© Thomson/South-Western</a:t>
            </a:r>
          </a:p>
        </p:txBody>
      </p:sp>
      <p:sp>
        <p:nvSpPr>
          <p:cNvPr id="122894" name="Text Box 14"/>
          <p:cNvSpPr txBox="1">
            <a:spLocks noChangeArrowheads="1"/>
          </p:cNvSpPr>
          <p:nvPr userDrawn="1"/>
        </p:nvSpPr>
        <p:spPr bwMode="auto">
          <a:xfrm>
            <a:off x="381000" y="304800"/>
            <a:ext cx="3444875" cy="762000"/>
          </a:xfrm>
          <a:prstGeom prst="rect">
            <a:avLst/>
          </a:prstGeom>
          <a:noFill/>
          <a:ln w="9525">
            <a:noFill/>
            <a:miter lim="800000"/>
            <a:headEnd/>
            <a:tailEnd/>
          </a:ln>
          <a:effectLst/>
        </p:spPr>
        <p:txBody>
          <a:bodyPr wrap="none">
            <a:spAutoFit/>
          </a:bodyPr>
          <a:lstStyle/>
          <a:p>
            <a:r>
              <a:rPr lang="en-US" sz="4400" b="1">
                <a:solidFill>
                  <a:schemeClr val="folHlink"/>
                </a:solidFill>
                <a:effectLst>
                  <a:outerShdw blurRad="38100" dist="38100" dir="2700000" algn="tl">
                    <a:srgbClr val="C0C0C0"/>
                  </a:outerShdw>
                </a:effectLst>
                <a:latin typeface="Arial" charset="0"/>
              </a:rPr>
              <a:t>DECA PREP</a:t>
            </a:r>
          </a:p>
        </p:txBody>
      </p:sp>
      <p:pic>
        <p:nvPicPr>
          <p:cNvPr id="122895" name="Picture 15" descr="DecaPrepMedal"/>
          <p:cNvPicPr>
            <a:picLocks noChangeAspect="1" noChangeArrowheads="1"/>
          </p:cNvPicPr>
          <p:nvPr userDrawn="1"/>
        </p:nvPicPr>
        <p:blipFill>
          <a:blip r:embed="rId13" cstate="print"/>
          <a:srcRect/>
          <a:stretch>
            <a:fillRect/>
          </a:stretch>
        </p:blipFill>
        <p:spPr bwMode="auto">
          <a:xfrm>
            <a:off x="6934200" y="228600"/>
            <a:ext cx="1762125" cy="1746250"/>
          </a:xfrm>
          <a:prstGeom prst="rect">
            <a:avLst/>
          </a:prstGeom>
          <a:noFill/>
        </p:spPr>
      </p:pic>
      <p:sp>
        <p:nvSpPr>
          <p:cNvPr id="122896" name="Rectangle 16"/>
          <p:cNvSpPr>
            <a:spLocks noGrp="1" noChangeArrowheads="1"/>
          </p:cNvSpPr>
          <p:nvPr>
            <p:ph type="ftr" sz="quarter" idx="3"/>
          </p:nvPr>
        </p:nvSpPr>
        <p:spPr bwMode="auto">
          <a:xfrm>
            <a:off x="685800" y="6172200"/>
            <a:ext cx="2209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600">
                <a:latin typeface="+mn-lt"/>
              </a:defRPr>
            </a:lvl1pPr>
          </a:lstStyle>
          <a:p>
            <a:r>
              <a:rPr lang="en-US"/>
              <a:t>19Chapter 3</a:t>
            </a:r>
          </a:p>
        </p:txBody>
      </p:sp>
    </p:spTree>
  </p:cSld>
  <p:clrMap bg1="lt1" tx1="dk1" bg2="lt2" tx2="dk2" accent1="accent1" accent2="accent2" accent3="accent3" accent4="accent4" accent5="accent5" accent6="accent6" hlink="hlink" folHlink="folHlink"/>
  <p:sldLayoutIdLst>
    <p:sldLayoutId id="2147483652"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08258" name="Group 2"/>
          <p:cNvGrpSpPr>
            <a:grpSpLocks/>
          </p:cNvGrpSpPr>
          <p:nvPr/>
        </p:nvGrpSpPr>
        <p:grpSpPr bwMode="auto">
          <a:xfrm>
            <a:off x="0" y="0"/>
            <a:ext cx="7242175" cy="1981200"/>
            <a:chOff x="0" y="0"/>
            <a:chExt cx="4562" cy="1248"/>
          </a:xfrm>
        </p:grpSpPr>
        <p:sp>
          <p:nvSpPr>
            <p:cNvPr id="608259" name="Freeform 3"/>
            <p:cNvSpPr>
              <a:spLocks/>
            </p:cNvSpPr>
            <p:nvPr/>
          </p:nvSpPr>
          <p:spPr bwMode="hidden">
            <a:xfrm>
              <a:off x="0" y="583"/>
              <a:ext cx="4487" cy="665"/>
            </a:xfrm>
            <a:custGeom>
              <a:avLst/>
              <a:gdLst/>
              <a:ahLst/>
              <a:cxnLst>
                <a:cxn ang="0">
                  <a:pos x="4800" y="299"/>
                </a:cxn>
                <a:cxn ang="0">
                  <a:pos x="0" y="665"/>
                </a:cxn>
                <a:cxn ang="0">
                  <a:pos x="0" y="0"/>
                </a:cxn>
                <a:cxn ang="0">
                  <a:pos x="4806" y="1"/>
                </a:cxn>
                <a:cxn ang="0">
                  <a:pos x="4800" y="153"/>
                </a:cxn>
                <a:cxn ang="0">
                  <a:pos x="4800" y="299"/>
                </a:cxn>
              </a:cxnLst>
              <a:rect l="0" t="0" r="r" b="b"/>
              <a:pathLst>
                <a:path w="4806" h="665">
                  <a:moveTo>
                    <a:pt x="4800" y="299"/>
                  </a:moveTo>
                  <a:lnTo>
                    <a:pt x="0" y="665"/>
                  </a:lnTo>
                  <a:lnTo>
                    <a:pt x="0" y="0"/>
                  </a:lnTo>
                  <a:lnTo>
                    <a:pt x="4806" y="1"/>
                  </a:lnTo>
                  <a:lnTo>
                    <a:pt x="4800" y="153"/>
                  </a:lnTo>
                  <a:lnTo>
                    <a:pt x="4800" y="299"/>
                  </a:lnTo>
                  <a:close/>
                </a:path>
              </a:pathLst>
            </a:custGeom>
            <a:gradFill rotWithShape="1">
              <a:gsLst>
                <a:gs pos="0">
                  <a:schemeClr val="bg1">
                    <a:gamma/>
                    <a:shade val="94118"/>
                    <a:invGamma/>
                  </a:schemeClr>
                </a:gs>
                <a:gs pos="100000">
                  <a:schemeClr val="bg1"/>
                </a:gs>
              </a:gsLst>
              <a:lin ang="0" scaled="1"/>
            </a:gradFill>
            <a:ln w="9525">
              <a:noFill/>
              <a:round/>
              <a:headEnd/>
              <a:tailEnd/>
            </a:ln>
          </p:spPr>
          <p:txBody>
            <a:bodyPr/>
            <a:lstStyle/>
            <a:p>
              <a:endParaRPr lang="en-US"/>
            </a:p>
          </p:txBody>
        </p:sp>
        <p:sp>
          <p:nvSpPr>
            <p:cNvPr id="608260" name="Freeform 4"/>
            <p:cNvSpPr>
              <a:spLocks/>
            </p:cNvSpPr>
            <p:nvPr/>
          </p:nvSpPr>
          <p:spPr bwMode="hidden">
            <a:xfrm>
              <a:off x="0" y="0"/>
              <a:ext cx="4562" cy="1199"/>
            </a:xfrm>
            <a:custGeom>
              <a:avLst/>
              <a:gdLst/>
              <a:ahLst/>
              <a:cxnLst>
                <a:cxn ang="0">
                  <a:pos x="4560" y="932"/>
                </a:cxn>
                <a:cxn ang="0">
                  <a:pos x="0" y="1199"/>
                </a:cxn>
                <a:cxn ang="0">
                  <a:pos x="0" y="0"/>
                </a:cxn>
                <a:cxn ang="0">
                  <a:pos x="4562" y="0"/>
                </a:cxn>
                <a:cxn ang="0">
                  <a:pos x="4560" y="932"/>
                </a:cxn>
                <a:cxn ang="0">
                  <a:pos x="4560" y="932"/>
                </a:cxn>
              </a:cxnLst>
              <a:rect l="0" t="0" r="r" b="b"/>
              <a:pathLst>
                <a:path w="4562" h="1199">
                  <a:moveTo>
                    <a:pt x="4560" y="932"/>
                  </a:moveTo>
                  <a:lnTo>
                    <a:pt x="0" y="1199"/>
                  </a:lnTo>
                  <a:lnTo>
                    <a:pt x="0" y="0"/>
                  </a:lnTo>
                  <a:lnTo>
                    <a:pt x="4562" y="0"/>
                  </a:lnTo>
                  <a:lnTo>
                    <a:pt x="4560" y="932"/>
                  </a:lnTo>
                  <a:lnTo>
                    <a:pt x="4560" y="932"/>
                  </a:lnTo>
                  <a:close/>
                </a:path>
              </a:pathLst>
            </a:custGeom>
            <a:gradFill rotWithShape="0">
              <a:gsLst>
                <a:gs pos="0">
                  <a:schemeClr val="bg2"/>
                </a:gs>
                <a:gs pos="100000">
                  <a:schemeClr val="bg1"/>
                </a:gs>
              </a:gsLst>
              <a:lin ang="0" scaled="1"/>
            </a:gradFill>
            <a:ln w="9525">
              <a:noFill/>
              <a:round/>
              <a:headEnd/>
              <a:tailEnd/>
            </a:ln>
          </p:spPr>
          <p:txBody>
            <a:bodyPr/>
            <a:lstStyle/>
            <a:p>
              <a:endParaRPr lang="en-US"/>
            </a:p>
          </p:txBody>
        </p:sp>
      </p:grpSp>
      <p:sp>
        <p:nvSpPr>
          <p:cNvPr id="608261" name="Rectangle 5"/>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08262" name="Rectangle 6"/>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08263" name="Rectangle 7"/>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latin typeface="+mn-lt"/>
              </a:defRPr>
            </a:lvl1pPr>
          </a:lstStyle>
          <a:p>
            <a:endParaRPr lang="en-US"/>
          </a:p>
        </p:txBody>
      </p:sp>
      <p:sp>
        <p:nvSpPr>
          <p:cNvPr id="608264" name="Rectangle 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latin typeface="+mn-lt"/>
              </a:defRPr>
            </a:lvl1pPr>
          </a:lstStyle>
          <a:p>
            <a:r>
              <a:rPr lang="en-US"/>
              <a:t>19</a:t>
            </a:r>
          </a:p>
        </p:txBody>
      </p:sp>
      <p:sp>
        <p:nvSpPr>
          <p:cNvPr id="608265" name="Rectangle 9"/>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latin typeface="+mn-lt"/>
              </a:defRPr>
            </a:lvl1pPr>
          </a:lstStyle>
          <a:p>
            <a:fld id="{B3C4748C-A185-44AC-9731-1B0BF49664C5}"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61"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0826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0826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60826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0826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0826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8262" grpId="0" build="p" bldLvl="5" autoUpdateAnimBg="0">
        <p:tmplLst>
          <p:tmpl lvl="1">
            <p:tnLst>
              <p:par>
                <p:cTn presetID="1" presetClass="entr" presetSubtype="0" fill="hold" nodeType="clickEffect">
                  <p:stCondLst>
                    <p:cond delay="0"/>
                  </p:stCondLst>
                  <p:childTnLst>
                    <p:set>
                      <p:cBhvr>
                        <p:cTn dur="1" fill="hold">
                          <p:stCondLst>
                            <p:cond delay="499"/>
                          </p:stCondLst>
                        </p:cTn>
                        <p:tgtEl>
                          <p:spTgt spid="608262"/>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499"/>
                          </p:stCondLst>
                        </p:cTn>
                        <p:tgtEl>
                          <p:spTgt spid="608262"/>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499"/>
                          </p:stCondLst>
                        </p:cTn>
                        <p:tgtEl>
                          <p:spTgt spid="608262"/>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499"/>
                          </p:stCondLst>
                        </p:cTn>
                        <p:tgtEl>
                          <p:spTgt spid="608262"/>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499"/>
                          </p:stCondLst>
                        </p:cTn>
                        <p:tgtEl>
                          <p:spTgt spid="608262"/>
                        </p:tgtEl>
                        <p:attrNameLst>
                          <p:attrName>style.visibility</p:attrName>
                        </p:attrNameLst>
                      </p:cBhvr>
                      <p:to>
                        <p:strVal val="visible"/>
                      </p:to>
                    </p:set>
                  </p:childTnLst>
                </p:cTn>
              </p:par>
            </p:tnLst>
          </p:tmpl>
        </p:tmplLst>
      </p:bldP>
    </p:bldLst>
  </p:timing>
  <p:hf hdr="0" ftr="0" dt="0"/>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Tahoma" charset="0"/>
          <a:cs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Tahoma" charset="0"/>
          <a:cs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Tahoma" charset="0"/>
          <a:cs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Tahoma"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charset="0"/>
          <a:cs typeface="Arial" charset="0"/>
        </a:defRPr>
      </a:lvl9pPr>
    </p:titleStyle>
    <p:bodyStyle>
      <a:lvl1pPr marL="342900" indent="-342900" algn="l" rtl="0" fontAlgn="base">
        <a:spcBef>
          <a:spcPct val="20000"/>
        </a:spcBef>
        <a:spcAft>
          <a:spcPct val="0"/>
        </a:spcAft>
        <a:buClr>
          <a:schemeClr val="hlink"/>
        </a:buClr>
        <a:buSzPct val="8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cs typeface="+mn-cs"/>
        </a:defRPr>
      </a:lvl2pPr>
      <a:lvl3pPr marL="1143000" indent="-228600" algn="l" rtl="0" fontAlgn="base">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cs typeface="+mn-cs"/>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7.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7.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1.jpeg"/><Relationship Id="rId2" Type="http://schemas.openxmlformats.org/officeDocument/2006/relationships/hyperlink" Target="http://www.google.com/url?sa=i&amp;rct=j&amp;q=child+opening+snack&amp;source=images&amp;cd=&amp;cad=rja&amp;docid=THANlTI--k-IlM&amp;tbnid=UWiUx2qUM8Sd_M:&amp;ved=0CAUQjRw&amp;url=http://www.kraftrecipes.com/yourkids/kids-nutrition/snack-ideas-for-kids.aspx&amp;ei=WNowUbrxLYnm0QGXt4GwDg&amp;bvm=bv.43148975,d.dmQ&amp;psig=AFQjCNE-XK3UbbLGVj8jtFSUov2V_My25A&amp;ust=1362242512870995" TargetMode="External"/><Relationship Id="rId1" Type="http://schemas.openxmlformats.org/officeDocument/2006/relationships/slideLayout" Target="../slideLayouts/slideLayout57.xml"/><Relationship Id="rId6" Type="http://schemas.openxmlformats.org/officeDocument/2006/relationships/hyperlink" Target="http://www.google.com/url?sa=i&amp;rct=j&amp;q=child+opening+medicine&amp;source=images&amp;cd=&amp;cad=rja&amp;docid=NGgn92XvReQylM&amp;tbnid=dPD8MyFQyW5h_M:&amp;ved=0CAUQjRw&amp;url=http://www.cpsc.gov/onsafety/2012/03/50-years-of-preventing-poisoning/&amp;ei=ztowUdKBCarq0AH30YCwDw&amp;bvm=bv.43148975,d.dmQ&amp;psig=AFQjCNEIMpUECROkQmSI5wNmZL-3-2BJ9g&amp;ust=1362242628031104" TargetMode="External"/><Relationship Id="rId5" Type="http://schemas.openxmlformats.org/officeDocument/2006/relationships/image" Target="../media/image10.jpeg"/><Relationship Id="rId4" Type="http://schemas.openxmlformats.org/officeDocument/2006/relationships/hyperlink" Target="http://www.google.com/url?sa=i&amp;rct=j&amp;q=biodegradable+sunchip&amp;source=images&amp;cd=&amp;cad=rja&amp;docid=8E74s5mNqnY6BM&amp;tbnid=fgKJm5WncbESjM:&amp;ved=0CAUQjRw&amp;url=http://www.gbb.org/news/world%E2%80%99s-first-100-compostable-chip-bag/&amp;ei=h9owUd3aGuy30gGcsoHIBQ&amp;bvm=bv.43148975,d.dmQ&amp;psig=AFQjCNF1JD2Z3n4ToTMQnBsvoXj3AkRUIg&amp;ust=1362242551690448"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7.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google.com/url?sa=i&amp;rct=j&amp;q=brands&amp;source=images&amp;cd=&amp;cad=rja&amp;docid=FcavHlIDHN71BM&amp;tbnid=j1QyQ9fLeZQSSM:&amp;ved=0CAUQjRw&amp;url=http://mashable.com/2012/06/28/socialcam-brands/&amp;ei=BtswUdmuFuPR0wGs14CQBQ&amp;bvm=bv.43148975,d.dmQ&amp;psig=AFQjCNGIxZrcg-7BhC-QFANKBesRMkAv7A&amp;ust=1362242671134361" TargetMode="External"/><Relationship Id="rId1" Type="http://schemas.openxmlformats.org/officeDocument/2006/relationships/slideLayout" Target="../slideLayouts/slideLayout57.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57.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google.com/url?sa=i&amp;rct=j&amp;q=trademark+symbol&amp;source=images&amp;cd=&amp;cad=rja&amp;docid=O4fBub5Ab3AqDM&amp;tbnid=XLw7v0BvyATuaM:&amp;ved=0CAUQjRw&amp;url=http://www.logodesignlove.com/trademark-symbols&amp;ei=bfQwUaH3L4ft0gHUkoFA&amp;psig=AFQjCNHngxgMTk_NgHyf6YaACduM-CSIqg&amp;ust=1362249187239659" TargetMode="External"/><Relationship Id="rId1" Type="http://schemas.openxmlformats.org/officeDocument/2006/relationships/slideLayout" Target="../slideLayouts/slideLayout57.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2" Type="http://schemas.openxmlformats.org/officeDocument/2006/relationships/hyperlink" Target="http://www.youtube.com/watch?v=Ve-ZcABM7LE" TargetMode="External"/><Relationship Id="rId1" Type="http://schemas.openxmlformats.org/officeDocument/2006/relationships/slideLayout" Target="../slideLayouts/slideLayout57.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7.xml"/></Relationships>
</file>

<file path=ppt/slides/_rels/slide21.xml.rels><?xml version="1.0" encoding="UTF-8" standalone="yes"?>
<Relationships xmlns="http://schemas.openxmlformats.org/package/2006/relationships"><Relationship Id="rId2" Type="http://schemas.openxmlformats.org/officeDocument/2006/relationships/hyperlink" Target="http://www.youtube.com/watch?v=HkWRF23pj6M" TargetMode="External"/><Relationship Id="rId1" Type="http://schemas.openxmlformats.org/officeDocument/2006/relationships/slideLayout" Target="../slideLayouts/slideLayout57.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www.google.com/url?sa=i&amp;rct=j&amp;q=blue+chip+athlete&amp;source=images&amp;cd=&amp;cad=rja&amp;docid=GBQv3Cnsjl6ReM&amp;tbnid=p-uf8Fk2uw7bIM:&amp;ved=0CAUQjRw&amp;url=http://www.eventbrite.com/org/3045971586?s=11752134&amp;ei=zPUwUeCiBIW50AHhvIGQCw&amp;psig=AFQjCNEDNlXgHMqpJm-uBOLAcJoH95jt3w&amp;ust=1362249541008216" TargetMode="External"/><Relationship Id="rId1" Type="http://schemas.openxmlformats.org/officeDocument/2006/relationships/slideLayout" Target="../slideLayouts/slideLayout57.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google.com/url?sa=i&amp;rct=j&amp;q=ncaa+logo&amp;source=images&amp;cd=&amp;cad=rja&amp;docid=emz6W0V0wwQHRM&amp;tbnid=PlYBO5JVcxnfIM:&amp;ved=0CAUQjRw&amp;url=http://sportsmerchnews.com/category/ncaa/&amp;ei=BfYwUbHVO8b00QG1-oCwBw&amp;psig=AFQjCNGiG8yP5CQ438_ZfXwqVG8_MuFIMQ&amp;ust=1362249605441021" TargetMode="External"/><Relationship Id="rId1" Type="http://schemas.openxmlformats.org/officeDocument/2006/relationships/slideLayout" Target="../slideLayouts/slideLayout5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7.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2.xml.rels><?xml version="1.0" encoding="UTF-8" standalone="yes"?>
<Relationships xmlns="http://schemas.openxmlformats.org/package/2006/relationships"><Relationship Id="rId2" Type="http://schemas.openxmlformats.org/officeDocument/2006/relationships/hyperlink" Target="http://www.youtube.com/watch?v=VioqCw26O90" TargetMode="External"/><Relationship Id="rId1" Type="http://schemas.openxmlformats.org/officeDocument/2006/relationships/slideLayout" Target="../slideLayouts/slideLayout5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google.com/url?sa=i&amp;rct=j&amp;q=us+women's+olympic+soccer+team+picture+hope+solo&amp;source=images&amp;cd=&amp;cad=rja&amp;docid=y-yzgYiNPAnN6M&amp;tbnid=h3KuW6vu8BVz0M:&amp;ved=0CAUQjRw&amp;url=http://sportsillustrated.cnn.com/2012/olympics/2012/writers/grant_wahl/08/03/us-womens-soccer-defense/index.html&amp;ei=Y_cwUaK-KMny0wGt04BY&amp;bvm=bv.43148975,d.dmQ&amp;psig=AFQjCNHG9PDVqSITB3eShqOOsErrpoAc3w&amp;ust=1362249941854172" TargetMode="External"/><Relationship Id="rId1" Type="http://schemas.openxmlformats.org/officeDocument/2006/relationships/slideLayout" Target="../slideLayouts/slideLayout57.xml"/></Relationships>
</file>

<file path=ppt/slides/_rels/slide35.xml.rels><?xml version="1.0" encoding="UTF-8" standalone="yes"?>
<Relationships xmlns="http://schemas.openxmlformats.org/package/2006/relationships"><Relationship Id="rId2" Type="http://schemas.openxmlformats.org/officeDocument/2006/relationships/hyperlink" Target="http://www.youtube.com/watch?v=ASvPn77SaAQ" TargetMode="External"/><Relationship Id="rId1" Type="http://schemas.openxmlformats.org/officeDocument/2006/relationships/slideLayout" Target="../slideLayouts/slideLayout5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7.xml"/></Relationships>
</file>

<file path=ppt/slides/_rels/slide4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google.com/url?sa=i&amp;rct=j&amp;q=childrens+tv+programing&amp;source=images&amp;cd=&amp;cad=rja&amp;docid=mtehfuJhTTKV-M&amp;tbnid=hQnnmxy5tY_KpM:&amp;ved=0CAUQjRw&amp;url=http://www.dipity.com/ParkerGibson/Broadcasting-Timeline/&amp;ei=svcwUZayHcS30QGA8YHoCQ&amp;bvm=bv.43148975,d.dmQ&amp;psig=AFQjCNGrxFYBEXn2UlJUysej7cEeMq_LRQ&amp;ust=1362250026279919" TargetMode="External"/><Relationship Id="rId1" Type="http://schemas.openxmlformats.org/officeDocument/2006/relationships/slideLayout" Target="../slideLayouts/slideLayout57.xml"/></Relationships>
</file>

<file path=ppt/slides/_rels/slide4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6.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57.xml"/></Relationships>
</file>

<file path=ppt/slides/_rels/slide47.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slideLayout" Target="../slideLayouts/slideLayout5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Layout" Target="../slideLayouts/slideLayout57.xml"/><Relationship Id="rId5" Type="http://schemas.openxmlformats.org/officeDocument/2006/relationships/image" Target="../media/image4.jpeg"/><Relationship Id="rId4" Type="http://schemas.openxmlformats.org/officeDocument/2006/relationships/hyperlink" Target="http://www.google.com/url?sa=i&amp;rct=j&amp;q=pedicure&amp;source=images&amp;cd=&amp;cad=rja&amp;docid=08y7Syq2BWFGUM&amp;tbnid=YbQgmSZ_dXATIM:&amp;ved=0CAUQjRw&amp;url=http://www.golocalprov.com/beauty/5-great-spring-pedicures/&amp;ei=X9kwUbXJFKWD0QHWwoDYBA&amp;bvm=bv.43148975,d.dmQ&amp;psig=AFQjCNFFJE51qtc98cehCH-ykNr7gPWjHQ&amp;ust=1362242237985917"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5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5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5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0.xml.rels><?xml version="1.0" encoding="UTF-8" standalone="yes"?>
<Relationships xmlns="http://schemas.openxmlformats.org/package/2006/relationships"><Relationship Id="rId2" Type="http://schemas.openxmlformats.org/officeDocument/2006/relationships/hyperlink" Target="https://www.youtube.com/watch?v=d-ZOOhsfZ-I" TargetMode="External"/><Relationship Id="rId1" Type="http://schemas.openxmlformats.org/officeDocument/2006/relationships/slideLayout" Target="../slideLayouts/slideLayout57.xml"/></Relationships>
</file>

<file path=ppt/slides/_rels/slide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7.xml"/></Relationships>
</file>

<file path=ppt/slides/_rels/slide6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www.google.com/url?sa=i&amp;rct=j&amp;q=&amp;esrc=s&amp;frm=1&amp;source=images&amp;cd=&amp;cad=rja&amp;uact=8&amp;docid=YxQL7z2YzueahM&amp;tbnid=-uxh0NPBELdZSM:&amp;ved=0CAUQjRw&amp;url=http://www.docstoc.com/docs/72358594/The-Product-Positioning-Map&amp;ei=a2c5U7WVLM_QsQTwrIC4Cw&amp;bvm=bv.63808443,d.dmQ&amp;psig=AFQjCNFzXRGcHQUtSq9q3E8D8KrFj66Tig&amp;ust=1396357342689908" TargetMode="External"/><Relationship Id="rId1" Type="http://schemas.openxmlformats.org/officeDocument/2006/relationships/slideLayout" Target="../slideLayouts/slideLayout57.xml"/></Relationships>
</file>

<file path=ppt/slides/_rels/slide6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www.google.com/url?sa=i&amp;rct=j&amp;q=&amp;esrc=s&amp;frm=1&amp;source=images&amp;cd=&amp;cad=rja&amp;docid=gFfs0SKw90O4dM&amp;tbnid=BiS1wJoORhVu_M:&amp;ved=0CAUQjRw&amp;url=http://www.slashgear.com/honda-tech-hopes-to-reduce-traffic-congestion-30225244/&amp;ei=FO85UaOlLO2I0QHam4CQAw&amp;bvm=bv.43287494,d.dmQ&amp;psig=AFQjCNH-KvbdSdneH_x-Y9RxUO0CUhEWWQ&amp;ust=1362837648047030" TargetMode="External"/><Relationship Id="rId1" Type="http://schemas.openxmlformats.org/officeDocument/2006/relationships/slideLayout" Target="../slideLayouts/slideLayout57.xml"/><Relationship Id="rId5" Type="http://schemas.openxmlformats.org/officeDocument/2006/relationships/image" Target="../media/image30.jpeg"/><Relationship Id="rId4" Type="http://schemas.openxmlformats.org/officeDocument/2006/relationships/hyperlink" Target="http://www.google.com/url?sa=i&amp;rct=j&amp;q=&amp;esrc=s&amp;frm=1&amp;source=images&amp;cd=&amp;cad=rja&amp;docid=cKfnW_YY1Pi0HM&amp;tbnid=lStQ2HTpDiu-MM:&amp;ved=0CAUQjRw&amp;url=http://www.grcea.com/sales-target-closer-for-bmw-than-previously-expected.html/bmw-logo&amp;ei=Nu85UZCZLoW-0QGSjoC4Cg&amp;bvm=bv.43287494,d.dmQ&amp;psig=AFQjCNH_Q80CZzzq4EGMhYAuIWhyPHQTwA&amp;ust=1362837682685812" TargetMode="External"/></Relationships>
</file>

<file path=ppt/slides/_rels/slide6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57.xml"/></Relationships>
</file>

<file path=ppt/slides/_rels/slide6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7.xml"/></Relationships>
</file>

<file path=ppt/slides/_rels/slide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DE325285-0F7C-4DC3-9381-14AC16B065DD}" type="slidenum">
              <a:rPr lang="en-US" smtClean="0"/>
              <a:pPr/>
              <a:t>1</a:t>
            </a:fld>
            <a:endParaRPr lang="en-US"/>
          </a:p>
        </p:txBody>
      </p:sp>
      <p:sp>
        <p:nvSpPr>
          <p:cNvPr id="7" name="Rectangle 4"/>
          <p:cNvSpPr txBox="1">
            <a:spLocks noChangeArrowheads="1"/>
          </p:cNvSpPr>
          <p:nvPr/>
        </p:nvSpPr>
        <p:spPr bwMode="auto">
          <a:xfrm>
            <a:off x="685800" y="1295400"/>
            <a:ext cx="7772400" cy="1736725"/>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400" b="0" i="0" u="none" strike="noStrike" kern="0" cap="none" spc="0" normalizeH="0" baseline="0" noProof="0" smtClean="0">
                <a:ln>
                  <a:noFill/>
                </a:ln>
                <a:solidFill>
                  <a:schemeClr val="tx2"/>
                </a:solidFill>
                <a:effectLst>
                  <a:outerShdw blurRad="38100" dist="38100" dir="2700000" algn="tl">
                    <a:srgbClr val="000000"/>
                  </a:outerShdw>
                </a:effectLst>
                <a:uLnTx/>
                <a:uFillTx/>
                <a:latin typeface="+mj-lt"/>
                <a:ea typeface="+mj-ea"/>
                <a:cs typeface="+mj-cs"/>
              </a:rPr>
              <a:t>The Product Is Sports and Entertainment      </a:t>
            </a:r>
            <a:endParaRPr kumimoji="0" lang="en-US" sz="5400" b="0"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mj-lt"/>
              <a:ea typeface="+mj-ea"/>
              <a:cs typeface="+mj-cs"/>
            </a:endParaRPr>
          </a:p>
        </p:txBody>
      </p:sp>
      <p:sp>
        <p:nvSpPr>
          <p:cNvPr id="8" name="Rectangle 5"/>
          <p:cNvSpPr txBox="1">
            <a:spLocks noChangeArrowheads="1"/>
          </p:cNvSpPr>
          <p:nvPr/>
        </p:nvSpPr>
        <p:spPr bwMode="auto">
          <a:xfrm>
            <a:off x="609600" y="3733800"/>
            <a:ext cx="8077200" cy="2362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1033463" marR="0" lvl="0" indent="-1033463"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defRPr/>
            </a:pPr>
            <a:r>
              <a:rPr kumimoji="0" lang="en-US" sz="32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7.1 The Product Mix </a:t>
            </a:r>
          </a:p>
          <a:p>
            <a:pPr marL="1033463" marR="0" lvl="0" indent="-1033463"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defRPr/>
            </a:pPr>
            <a:r>
              <a:rPr kumimoji="0" lang="en-US" sz="32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7.2 Recruiting Athletes &amp; Entertainers </a:t>
            </a:r>
          </a:p>
          <a:p>
            <a:pPr marL="1033463" marR="0" lvl="0" indent="-1033463"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defRPr/>
            </a:pPr>
            <a:r>
              <a:rPr kumimoji="0" lang="en-US" sz="32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7.3 Customized Entertainment </a:t>
            </a:r>
          </a:p>
          <a:p>
            <a:pPr marL="1033463" marR="0" lvl="0" indent="-1033463"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defRPr/>
            </a:pPr>
            <a:r>
              <a:rPr kumimoji="0" lang="en-US" sz="32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7.4 Product Marketing Strategies </a:t>
            </a:r>
            <a:endPar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9" name="Text Box 8"/>
          <p:cNvSpPr txBox="1">
            <a:spLocks noChangeArrowheads="1"/>
          </p:cNvSpPr>
          <p:nvPr/>
        </p:nvSpPr>
        <p:spPr bwMode="auto">
          <a:xfrm>
            <a:off x="3048000" y="457200"/>
            <a:ext cx="2971800" cy="762000"/>
          </a:xfrm>
          <a:prstGeom prst="rect">
            <a:avLst/>
          </a:prstGeom>
          <a:noFill/>
          <a:ln w="9525">
            <a:noFill/>
            <a:miter lim="800000"/>
            <a:headEnd/>
            <a:tailEnd/>
          </a:ln>
          <a:effectLst/>
        </p:spPr>
        <p:txBody>
          <a:bodyPr>
            <a:spAutoFit/>
          </a:bodyPr>
          <a:lstStyle/>
          <a:p>
            <a:pPr algn="ctr"/>
            <a:r>
              <a:rPr lang="en-US" sz="4400" b="1">
                <a:solidFill>
                  <a:schemeClr val="hlink"/>
                </a:solidFill>
                <a:latin typeface="Arial" charset="0"/>
              </a:rPr>
              <a:t>Chapter 7</a:t>
            </a: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D7806B8C-D14D-45F2-A61D-DA0F9A44C5A0}" type="slidenum">
              <a:rPr lang="en-US"/>
              <a:pPr/>
              <a:t>10</a:t>
            </a:fld>
            <a:endParaRPr lang="en-US"/>
          </a:p>
        </p:txBody>
      </p:sp>
      <p:sp>
        <p:nvSpPr>
          <p:cNvPr id="377868" name="Rectangle 12"/>
          <p:cNvSpPr>
            <a:spLocks noGrp="1" noChangeArrowheads="1"/>
          </p:cNvSpPr>
          <p:nvPr>
            <p:ph type="body" idx="1"/>
          </p:nvPr>
        </p:nvSpPr>
        <p:spPr>
          <a:xfrm>
            <a:off x="381000" y="2514600"/>
            <a:ext cx="8534400" cy="4114800"/>
          </a:xfrm>
          <a:noFill/>
          <a:ln/>
        </p:spPr>
        <p:txBody>
          <a:bodyPr/>
          <a:lstStyle/>
          <a:p>
            <a:r>
              <a:rPr lang="en-US" sz="2400" b="1" dirty="0" smtClean="0"/>
              <a:t>Basic</a:t>
            </a:r>
            <a:r>
              <a:rPr lang="en-US" sz="2400" dirty="0" smtClean="0"/>
              <a:t>:  Automobile</a:t>
            </a:r>
          </a:p>
          <a:p>
            <a:r>
              <a:rPr lang="en-US" sz="2400" b="1" dirty="0" smtClean="0"/>
              <a:t>Enhancements</a:t>
            </a:r>
            <a:r>
              <a:rPr lang="en-US" sz="2400" dirty="0" smtClean="0"/>
              <a:t>:  Heated Leather Seats, </a:t>
            </a:r>
            <a:br>
              <a:rPr lang="en-US" sz="2400" dirty="0" smtClean="0"/>
            </a:br>
            <a:r>
              <a:rPr lang="en-US" sz="2400" dirty="0" smtClean="0"/>
              <a:t>Sun Roof, Bose Sound System, Upgraded Engine</a:t>
            </a:r>
          </a:p>
          <a:p>
            <a:endParaRPr lang="en-US" sz="2400" dirty="0" smtClean="0"/>
          </a:p>
          <a:p>
            <a:r>
              <a:rPr lang="en-US" sz="2400" b="1" dirty="0" smtClean="0"/>
              <a:t>Basic</a:t>
            </a:r>
            <a:r>
              <a:rPr lang="en-US" sz="2400" dirty="0" smtClean="0"/>
              <a:t>: Athletic Shoe</a:t>
            </a:r>
          </a:p>
          <a:p>
            <a:r>
              <a:rPr lang="en-US" sz="2400" b="1" dirty="0" smtClean="0"/>
              <a:t>Enhancements</a:t>
            </a:r>
            <a:r>
              <a:rPr lang="en-US" sz="2400" dirty="0" smtClean="0"/>
              <a:t>: Air-cushioned Soles, Lightweight Fabric</a:t>
            </a:r>
          </a:p>
          <a:p>
            <a:endParaRPr lang="en-US" sz="2400" dirty="0"/>
          </a:p>
          <a:p>
            <a:r>
              <a:rPr lang="en-US" sz="2400" b="1" dirty="0" smtClean="0"/>
              <a:t>Basic</a:t>
            </a:r>
            <a:r>
              <a:rPr lang="en-US" sz="2400" dirty="0" smtClean="0"/>
              <a:t>: Stadium Seating</a:t>
            </a:r>
          </a:p>
          <a:p>
            <a:r>
              <a:rPr lang="en-US" sz="2400" b="1" dirty="0" smtClean="0"/>
              <a:t>Enhancements</a:t>
            </a:r>
            <a:r>
              <a:rPr lang="en-US" sz="2400" dirty="0" smtClean="0"/>
              <a:t>: Air-conditioned Suites</a:t>
            </a:r>
          </a:p>
          <a:p>
            <a:endParaRPr lang="en-US" sz="2400" dirty="0"/>
          </a:p>
        </p:txBody>
      </p:sp>
      <p:pic>
        <p:nvPicPr>
          <p:cNvPr id="377869" name="Picture 13"/>
          <p:cNvPicPr>
            <a:picLocks noChangeAspect="1" noChangeArrowheads="1"/>
          </p:cNvPicPr>
          <p:nvPr/>
        </p:nvPicPr>
        <p:blipFill>
          <a:blip r:embed="rId2" cstate="print"/>
          <a:srcRect t="3226"/>
          <a:stretch>
            <a:fillRect/>
          </a:stretch>
        </p:blipFill>
        <p:spPr bwMode="auto">
          <a:xfrm>
            <a:off x="381000" y="457200"/>
            <a:ext cx="7856538" cy="2286000"/>
          </a:xfrm>
          <a:prstGeom prst="rect">
            <a:avLst/>
          </a:prstGeom>
          <a:noFill/>
          <a:ln w="9525">
            <a:noFill/>
            <a:miter lim="800000"/>
            <a:headEnd/>
            <a:tailEnd/>
          </a:ln>
          <a:effectLst/>
        </p:spPr>
      </p:pic>
      <p:sp>
        <p:nvSpPr>
          <p:cNvPr id="5" name="Rectangle 12"/>
          <p:cNvSpPr txBox="1">
            <a:spLocks noChangeArrowheads="1"/>
          </p:cNvSpPr>
          <p:nvPr/>
        </p:nvSpPr>
        <p:spPr bwMode="auto">
          <a:xfrm>
            <a:off x="2971800" y="762000"/>
            <a:ext cx="5791200" cy="1447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Wingdings" pitchFamily="2" charset="2"/>
              <a:buChar char="n"/>
              <a:tabLst/>
              <a:defRPr/>
            </a:pP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Provide three examples of a product enhancement.</a:t>
            </a:r>
          </a:p>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Wingdings" pitchFamily="2" charset="2"/>
              <a:buChar char="n"/>
              <a:tabLst/>
              <a:defRPr/>
            </a:pPr>
            <a:endPar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Wingdings" pitchFamily="2" charset="2"/>
              <a:buChar char="n"/>
              <a:tabLst/>
              <a:defRPr/>
            </a:pPr>
            <a:endPar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Wingdings" pitchFamily="2" charset="2"/>
              <a:buChar char="n"/>
              <a:tabLst/>
              <a:defRPr/>
            </a:pPr>
            <a:endParaRPr kumimoji="0" lang="en-US" sz="32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ea typeface="+mn-ea"/>
              <a:cs typeface="+mn-cs"/>
            </a:endParaRPr>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5EDB388D-B7F7-4CBB-B12E-B0200E9E01D3}" type="slidenum">
              <a:rPr lang="en-US"/>
              <a:pPr/>
              <a:t>11</a:t>
            </a:fld>
            <a:endParaRPr lang="en-US"/>
          </a:p>
        </p:txBody>
      </p:sp>
      <p:sp>
        <p:nvSpPr>
          <p:cNvPr id="560133" name="Rectangle 5"/>
          <p:cNvSpPr>
            <a:spLocks noChangeArrowheads="1"/>
          </p:cNvSpPr>
          <p:nvPr/>
        </p:nvSpPr>
        <p:spPr bwMode="auto">
          <a:xfrm>
            <a:off x="457200" y="274638"/>
            <a:ext cx="8229600" cy="1143000"/>
          </a:xfrm>
          <a:prstGeom prst="rect">
            <a:avLst/>
          </a:prstGeom>
          <a:noFill/>
          <a:ln w="9525">
            <a:noFill/>
            <a:miter lim="800000"/>
            <a:headEnd/>
            <a:tailEnd/>
          </a:ln>
          <a:effectLst/>
        </p:spPr>
        <p:txBody>
          <a:bodyPr anchor="ctr"/>
          <a:lstStyle/>
          <a:p>
            <a:pPr algn="ctr"/>
            <a:r>
              <a:rPr lang="en-US" sz="4400" dirty="0">
                <a:solidFill>
                  <a:schemeClr val="tx2"/>
                </a:solidFill>
                <a:effectLst>
                  <a:outerShdw blurRad="38100" dist="38100" dir="2700000" algn="tl">
                    <a:srgbClr val="000000"/>
                  </a:outerShdw>
                </a:effectLst>
                <a:latin typeface="Tahoma" charset="0"/>
                <a:cs typeface="Arial" charset="0"/>
              </a:rPr>
              <a:t>PRODUCT MIX COMPONENTS</a:t>
            </a:r>
          </a:p>
        </p:txBody>
      </p:sp>
      <p:sp>
        <p:nvSpPr>
          <p:cNvPr id="8" name="Content Placeholder 7"/>
          <p:cNvSpPr>
            <a:spLocks noGrp="1"/>
          </p:cNvSpPr>
          <p:nvPr>
            <p:ph idx="1"/>
          </p:nvPr>
        </p:nvSpPr>
        <p:spPr>
          <a:xfrm>
            <a:off x="304800" y="1600200"/>
            <a:ext cx="8382000" cy="4800600"/>
          </a:xfrm>
        </p:spPr>
        <p:txBody>
          <a:bodyPr/>
          <a:lstStyle/>
          <a:p>
            <a:r>
              <a:rPr lang="en-US" dirty="0" smtClean="0"/>
              <a:t>In an attempt to satisfy customers, marketers must make many decisions about their product and Product mix.</a:t>
            </a:r>
          </a:p>
          <a:p>
            <a:endParaRPr lang="en-US" dirty="0" smtClean="0"/>
          </a:p>
          <a:p>
            <a:r>
              <a:rPr lang="en-US" sz="2800" b="1" dirty="0" smtClean="0"/>
              <a:t>Product Mix</a:t>
            </a:r>
            <a:endParaRPr lang="en-US" sz="2800" dirty="0" smtClean="0"/>
          </a:p>
          <a:p>
            <a:pPr lvl="1"/>
            <a:r>
              <a:rPr lang="en-US" sz="2400" dirty="0" smtClean="0"/>
              <a:t>the total assorted features associated with the product</a:t>
            </a:r>
          </a:p>
          <a:p>
            <a:pPr lvl="2"/>
            <a:r>
              <a:rPr lang="en-US" sz="2200" dirty="0" smtClean="0"/>
              <a:t>product line</a:t>
            </a:r>
          </a:p>
          <a:p>
            <a:pPr lvl="2"/>
            <a:r>
              <a:rPr lang="en-US" sz="2200" dirty="0" smtClean="0"/>
              <a:t>product packaging</a:t>
            </a:r>
          </a:p>
          <a:p>
            <a:pPr lvl="2"/>
            <a:r>
              <a:rPr lang="en-US" sz="2200" dirty="0" smtClean="0"/>
              <a:t>brand name</a:t>
            </a:r>
            <a:endParaRPr lang="en-US" dirty="0"/>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5EDB388D-B7F7-4CBB-B12E-B0200E9E01D3}" type="slidenum">
              <a:rPr lang="en-US"/>
              <a:pPr/>
              <a:t>12</a:t>
            </a:fld>
            <a:endParaRPr lang="en-US"/>
          </a:p>
        </p:txBody>
      </p:sp>
      <p:sp>
        <p:nvSpPr>
          <p:cNvPr id="560130" name="Rectangle 2"/>
          <p:cNvSpPr>
            <a:spLocks noGrp="1" noChangeArrowheads="1"/>
          </p:cNvSpPr>
          <p:nvPr>
            <p:ph type="title"/>
          </p:nvPr>
        </p:nvSpPr>
        <p:spPr>
          <a:xfrm>
            <a:off x="457200" y="533400"/>
            <a:ext cx="8229600" cy="1143000"/>
          </a:xfrm>
        </p:spPr>
        <p:txBody>
          <a:bodyPr/>
          <a:lstStyle/>
          <a:p>
            <a:r>
              <a:rPr lang="en-US" dirty="0">
                <a:solidFill>
                  <a:schemeClr val="hlink"/>
                </a:solidFill>
              </a:rPr>
              <a:t>#1 ~ Product </a:t>
            </a:r>
            <a:r>
              <a:rPr lang="en-US" dirty="0" smtClean="0">
                <a:solidFill>
                  <a:schemeClr val="hlink"/>
                </a:solidFill>
              </a:rPr>
              <a:t>Line</a:t>
            </a:r>
            <a:endParaRPr lang="en-US" dirty="0">
              <a:solidFill>
                <a:schemeClr val="hlink"/>
              </a:solidFill>
            </a:endParaRPr>
          </a:p>
        </p:txBody>
      </p:sp>
      <p:sp>
        <p:nvSpPr>
          <p:cNvPr id="560131" name="Rectangle 3"/>
          <p:cNvSpPr>
            <a:spLocks noGrp="1" noChangeArrowheads="1"/>
          </p:cNvSpPr>
          <p:nvPr>
            <p:ph type="body" idx="1"/>
          </p:nvPr>
        </p:nvSpPr>
        <p:spPr>
          <a:xfrm>
            <a:off x="381000" y="1600200"/>
            <a:ext cx="8382000" cy="4953000"/>
          </a:xfrm>
        </p:spPr>
        <p:txBody>
          <a:bodyPr/>
          <a:lstStyle/>
          <a:p>
            <a:r>
              <a:rPr lang="en-US" b="1" dirty="0"/>
              <a:t>product line</a:t>
            </a:r>
          </a:p>
          <a:p>
            <a:pPr lvl="1"/>
            <a:r>
              <a:rPr lang="en-US" dirty="0"/>
              <a:t>a group of similar products with slight variations to satisfy the different needs of </a:t>
            </a:r>
            <a:r>
              <a:rPr lang="en-US" dirty="0" smtClean="0"/>
              <a:t>consumers</a:t>
            </a:r>
          </a:p>
          <a:p>
            <a:pPr lvl="1"/>
            <a:endParaRPr lang="en-US" dirty="0" smtClean="0"/>
          </a:p>
          <a:p>
            <a:pPr lvl="1"/>
            <a:r>
              <a:rPr lang="en-US" dirty="0" smtClean="0"/>
              <a:t>Coca-Cola (Soft Drink Product Line)</a:t>
            </a:r>
          </a:p>
          <a:p>
            <a:pPr lvl="2"/>
            <a:r>
              <a:rPr lang="en-US" dirty="0" smtClean="0"/>
              <a:t>Classic, Diet, Caffeine-Free, Cherry, Coke Zero, etc.</a:t>
            </a:r>
          </a:p>
          <a:p>
            <a:pPr lvl="2"/>
            <a:r>
              <a:rPr lang="en-US" dirty="0" smtClean="0"/>
              <a:t>Variations in sizes</a:t>
            </a:r>
          </a:p>
          <a:p>
            <a:pPr lvl="2"/>
            <a:r>
              <a:rPr lang="en-US" dirty="0" smtClean="0"/>
              <a:t>Variations in packaging</a:t>
            </a:r>
          </a:p>
          <a:p>
            <a:pPr lvl="2"/>
            <a:endParaRPr lang="en-US" dirty="0" smtClean="0"/>
          </a:p>
          <a:p>
            <a:pPr algn="ctr">
              <a:buNone/>
            </a:pPr>
            <a:r>
              <a:rPr lang="en-US" sz="2800" i="1" dirty="0" smtClean="0"/>
              <a:t>See Book Page 174 for further examples.</a:t>
            </a:r>
            <a:endParaRPr lang="en-US" sz="2800" i="1" dirty="0"/>
          </a:p>
        </p:txBody>
      </p:sp>
      <p:pic>
        <p:nvPicPr>
          <p:cNvPr id="52226" name="Picture 2" descr="http://plasticsandtheplanet.com/wp-content/uploads/2010/07/Coke_Bottleline.png"/>
          <p:cNvPicPr>
            <a:picLocks noChangeAspect="1" noChangeArrowheads="1"/>
          </p:cNvPicPr>
          <p:nvPr/>
        </p:nvPicPr>
        <p:blipFill>
          <a:blip r:embed="rId2" cstate="print"/>
          <a:srcRect/>
          <a:stretch>
            <a:fillRect/>
          </a:stretch>
        </p:blipFill>
        <p:spPr bwMode="auto">
          <a:xfrm>
            <a:off x="6553200" y="4953000"/>
            <a:ext cx="2180922" cy="1378666"/>
          </a:xfrm>
          <a:prstGeom prst="rect">
            <a:avLst/>
          </a:prstGeom>
          <a:noFill/>
        </p:spPr>
      </p:pic>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E325285-0F7C-4DC3-9381-14AC16B065DD}" type="slidenum">
              <a:rPr lang="en-US" smtClean="0"/>
              <a:pPr/>
              <a:t>13</a:t>
            </a:fld>
            <a:endParaRPr lang="en-US"/>
          </a:p>
        </p:txBody>
      </p:sp>
      <p:pic>
        <p:nvPicPr>
          <p:cNvPr id="1026" name="Picture 2" descr="http://sites.cdnis.edu.hk/students/084192/files/2012/02/Screen-shot-2012-02-21-at-8.27.40-PM.png"/>
          <p:cNvPicPr>
            <a:picLocks noChangeAspect="1" noChangeArrowheads="1"/>
          </p:cNvPicPr>
          <p:nvPr/>
        </p:nvPicPr>
        <p:blipFill>
          <a:blip r:embed="rId2" cstate="print"/>
          <a:srcRect/>
          <a:stretch>
            <a:fillRect/>
          </a:stretch>
        </p:blipFill>
        <p:spPr bwMode="auto">
          <a:xfrm>
            <a:off x="533400" y="0"/>
            <a:ext cx="8229600" cy="6368283"/>
          </a:xfrm>
          <a:prstGeom prst="rect">
            <a:avLst/>
          </a:prstGeom>
          <a:noFill/>
        </p:spPr>
      </p:pic>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5A1A971F-21DD-46D3-80AB-CC26B7B17EB5}" type="slidenum">
              <a:rPr lang="en-US"/>
              <a:pPr/>
              <a:t>14</a:t>
            </a:fld>
            <a:endParaRPr lang="en-US"/>
          </a:p>
        </p:txBody>
      </p:sp>
      <p:sp>
        <p:nvSpPr>
          <p:cNvPr id="561154" name="Rectangle 2"/>
          <p:cNvSpPr>
            <a:spLocks noGrp="1" noChangeArrowheads="1"/>
          </p:cNvSpPr>
          <p:nvPr>
            <p:ph type="title"/>
          </p:nvPr>
        </p:nvSpPr>
        <p:spPr>
          <a:xfrm>
            <a:off x="685800" y="457200"/>
            <a:ext cx="7772400" cy="1143000"/>
          </a:xfrm>
        </p:spPr>
        <p:txBody>
          <a:bodyPr/>
          <a:lstStyle/>
          <a:p>
            <a:r>
              <a:rPr lang="en-US">
                <a:solidFill>
                  <a:schemeClr val="hlink"/>
                </a:solidFill>
              </a:rPr>
              <a:t>#2 ~ Packaging</a:t>
            </a:r>
          </a:p>
        </p:txBody>
      </p:sp>
      <p:sp>
        <p:nvSpPr>
          <p:cNvPr id="561155" name="Rectangle 3"/>
          <p:cNvSpPr>
            <a:spLocks noGrp="1" noChangeArrowheads="1"/>
          </p:cNvSpPr>
          <p:nvPr>
            <p:ph type="body" idx="1"/>
          </p:nvPr>
        </p:nvSpPr>
        <p:spPr>
          <a:xfrm>
            <a:off x="457200" y="1676400"/>
            <a:ext cx="8229600" cy="4495800"/>
          </a:xfrm>
        </p:spPr>
        <p:txBody>
          <a:bodyPr/>
          <a:lstStyle/>
          <a:p>
            <a:r>
              <a:rPr lang="en-US" dirty="0"/>
              <a:t>Product packaging components to consider include</a:t>
            </a:r>
          </a:p>
          <a:p>
            <a:pPr lvl="1"/>
            <a:r>
              <a:rPr lang="en-US" dirty="0"/>
              <a:t> ease of use</a:t>
            </a:r>
          </a:p>
          <a:p>
            <a:pPr lvl="1"/>
            <a:r>
              <a:rPr lang="en-US" dirty="0"/>
              <a:t> safety</a:t>
            </a:r>
          </a:p>
          <a:p>
            <a:pPr lvl="1"/>
            <a:r>
              <a:rPr lang="en-US" dirty="0"/>
              <a:t> accessibility</a:t>
            </a:r>
          </a:p>
          <a:p>
            <a:pPr lvl="1"/>
            <a:r>
              <a:rPr lang="en-US" dirty="0"/>
              <a:t> </a:t>
            </a:r>
            <a:r>
              <a:rPr lang="en-US" dirty="0" smtClean="0"/>
              <a:t>environmentally friendly</a:t>
            </a:r>
            <a:endParaRPr lang="en-US" dirty="0"/>
          </a:p>
        </p:txBody>
      </p:sp>
      <p:pic>
        <p:nvPicPr>
          <p:cNvPr id="45058" name="Picture 2" descr="http://www.kraftrecipes.com/SiteCollectionImages/ImageRepository/bflf-kids/heros/learn-snack-ideas-for-kids.jpg">
            <a:hlinkClick r:id="rId2"/>
          </p:cNvPr>
          <p:cNvPicPr>
            <a:picLocks noChangeAspect="1" noChangeArrowheads="1"/>
          </p:cNvPicPr>
          <p:nvPr/>
        </p:nvPicPr>
        <p:blipFill>
          <a:blip r:embed="rId3" cstate="print"/>
          <a:srcRect/>
          <a:stretch>
            <a:fillRect/>
          </a:stretch>
        </p:blipFill>
        <p:spPr bwMode="auto">
          <a:xfrm>
            <a:off x="609600" y="5105400"/>
            <a:ext cx="2286000" cy="1492724"/>
          </a:xfrm>
          <a:prstGeom prst="rect">
            <a:avLst/>
          </a:prstGeom>
          <a:noFill/>
        </p:spPr>
      </p:pic>
      <p:pic>
        <p:nvPicPr>
          <p:cNvPr id="45060" name="Picture 4" descr="http://www.gbb.org/wp-content/uploads/2011/08/sun-chips.jpg">
            <a:hlinkClick r:id="rId4"/>
          </p:cNvPr>
          <p:cNvPicPr>
            <a:picLocks noChangeAspect="1" noChangeArrowheads="1"/>
          </p:cNvPicPr>
          <p:nvPr/>
        </p:nvPicPr>
        <p:blipFill>
          <a:blip r:embed="rId5" cstate="print"/>
          <a:srcRect/>
          <a:stretch>
            <a:fillRect/>
          </a:stretch>
        </p:blipFill>
        <p:spPr bwMode="auto">
          <a:xfrm>
            <a:off x="6172200" y="2590800"/>
            <a:ext cx="2743200" cy="4076701"/>
          </a:xfrm>
          <a:prstGeom prst="rect">
            <a:avLst/>
          </a:prstGeom>
          <a:noFill/>
        </p:spPr>
      </p:pic>
      <p:pic>
        <p:nvPicPr>
          <p:cNvPr id="45062" name="Picture 6" descr="http://www.cpsc.gov/onsafety/wp-content/uploads/boy-opening-medicine-bottles.jpg">
            <a:hlinkClick r:id="rId6"/>
          </p:cNvPr>
          <p:cNvPicPr>
            <a:picLocks noChangeAspect="1" noChangeArrowheads="1"/>
          </p:cNvPicPr>
          <p:nvPr/>
        </p:nvPicPr>
        <p:blipFill>
          <a:blip r:embed="rId7" cstate="print"/>
          <a:srcRect/>
          <a:stretch>
            <a:fillRect/>
          </a:stretch>
        </p:blipFill>
        <p:spPr bwMode="auto">
          <a:xfrm>
            <a:off x="3429000" y="5105400"/>
            <a:ext cx="2247900" cy="1498600"/>
          </a:xfrm>
          <a:prstGeom prst="rect">
            <a:avLst/>
          </a:prstGeom>
          <a:noFill/>
        </p:spPr>
      </p:pic>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E325285-0F7C-4DC3-9381-14AC16B065DD}" type="slidenum">
              <a:rPr lang="en-US" smtClean="0"/>
              <a:pPr/>
              <a:t>15</a:t>
            </a:fld>
            <a:endParaRPr lang="en-US"/>
          </a:p>
        </p:txBody>
      </p:sp>
      <p:pic>
        <p:nvPicPr>
          <p:cNvPr id="5" name="Picture 2" descr="http://i01.i.aliimg.com/wsphoto/v0/503953339/Good-packaging-road-bike-shoes-top-quality-sports-cycling-shoes.jpg"/>
          <p:cNvPicPr>
            <a:picLocks noGrp="1" noChangeAspect="1" noChangeArrowheads="1"/>
          </p:cNvPicPr>
          <p:nvPr>
            <p:ph idx="1"/>
          </p:nvPr>
        </p:nvPicPr>
        <p:blipFill>
          <a:blip r:embed="rId2" cstate="print"/>
          <a:srcRect/>
          <a:stretch>
            <a:fillRect/>
          </a:stretch>
        </p:blipFill>
        <p:spPr bwMode="auto">
          <a:xfrm>
            <a:off x="2362200" y="228600"/>
            <a:ext cx="4495800" cy="4495800"/>
          </a:xfrm>
          <a:prstGeom prst="rect">
            <a:avLst/>
          </a:prstGeom>
          <a:noFill/>
        </p:spPr>
      </p:pic>
      <p:sp>
        <p:nvSpPr>
          <p:cNvPr id="6" name="TextBox 5"/>
          <p:cNvSpPr txBox="1"/>
          <p:nvPr/>
        </p:nvSpPr>
        <p:spPr>
          <a:xfrm>
            <a:off x="2057400" y="5257800"/>
            <a:ext cx="4838184" cy="461665"/>
          </a:xfrm>
          <a:prstGeom prst="rect">
            <a:avLst/>
          </a:prstGeom>
          <a:noFill/>
        </p:spPr>
        <p:txBody>
          <a:bodyPr wrap="none" rtlCol="0">
            <a:spAutoFit/>
          </a:bodyPr>
          <a:lstStyle/>
          <a:p>
            <a:r>
              <a:rPr lang="en-US" dirty="0" smtClean="0"/>
              <a:t>Why are the shoes yellow and black? </a:t>
            </a:r>
            <a:endParaRPr lang="en-US" dirty="0"/>
          </a:p>
        </p:txBody>
      </p:sp>
    </p:spTree>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B44388BE-EA4A-41ED-94D7-685885C7F812}" type="slidenum">
              <a:rPr lang="en-US"/>
              <a:pPr/>
              <a:t>16</a:t>
            </a:fld>
            <a:endParaRPr lang="en-US"/>
          </a:p>
        </p:txBody>
      </p:sp>
      <p:sp>
        <p:nvSpPr>
          <p:cNvPr id="562178" name="Rectangle 2"/>
          <p:cNvSpPr>
            <a:spLocks noGrp="1" noChangeArrowheads="1"/>
          </p:cNvSpPr>
          <p:nvPr>
            <p:ph type="title"/>
          </p:nvPr>
        </p:nvSpPr>
        <p:spPr>
          <a:xfrm>
            <a:off x="228600" y="762000"/>
            <a:ext cx="3886200" cy="1143000"/>
          </a:xfrm>
        </p:spPr>
        <p:txBody>
          <a:bodyPr/>
          <a:lstStyle/>
          <a:p>
            <a:r>
              <a:rPr lang="en-US" dirty="0">
                <a:solidFill>
                  <a:schemeClr val="hlink"/>
                </a:solidFill>
              </a:rPr>
              <a:t>#3 ~ Brand</a:t>
            </a:r>
          </a:p>
        </p:txBody>
      </p:sp>
      <p:sp>
        <p:nvSpPr>
          <p:cNvPr id="562179" name="Rectangle 3"/>
          <p:cNvSpPr>
            <a:spLocks noGrp="1" noChangeArrowheads="1"/>
          </p:cNvSpPr>
          <p:nvPr>
            <p:ph type="body" idx="1"/>
          </p:nvPr>
        </p:nvSpPr>
        <p:spPr>
          <a:xfrm>
            <a:off x="381000" y="2895600"/>
            <a:ext cx="8458200" cy="3276600"/>
          </a:xfrm>
        </p:spPr>
        <p:txBody>
          <a:bodyPr/>
          <a:lstStyle/>
          <a:p>
            <a:r>
              <a:rPr lang="en-US" sz="2800" b="1" dirty="0"/>
              <a:t>brand</a:t>
            </a:r>
          </a:p>
          <a:p>
            <a:pPr lvl="1"/>
            <a:r>
              <a:rPr lang="en-US" sz="2400" dirty="0"/>
              <a:t>the name, symbol, word, design, or combination of these elements that identifies a product, service, or </a:t>
            </a:r>
            <a:r>
              <a:rPr lang="en-US" sz="2400" dirty="0" smtClean="0"/>
              <a:t>company</a:t>
            </a:r>
          </a:p>
          <a:p>
            <a:pPr lvl="1"/>
            <a:endParaRPr lang="en-US" sz="2400" dirty="0" smtClean="0"/>
          </a:p>
          <a:p>
            <a:pPr lvl="1"/>
            <a:r>
              <a:rPr lang="en-US" sz="2400" dirty="0" smtClean="0"/>
              <a:t>represents the company’s reputation of quality, reliability, and status in the marketplace</a:t>
            </a:r>
            <a:endParaRPr lang="en-US" sz="2400" dirty="0"/>
          </a:p>
        </p:txBody>
      </p:sp>
      <p:pic>
        <p:nvPicPr>
          <p:cNvPr id="44034" name="Picture 2" descr="http://rack.3.mshcdn.com/media/ZgkyMDEyLzEyLzA0L2I0L3RvcDEwYnJhbmRzLmJGRC5qcGcKcAl0aHVtYgk5NTB4NTM0IwplCWpwZw/2b25f56e/4c7/top-10-brands-on-socialcam-eef22540dd.jpg">
            <a:hlinkClick r:id="rId2"/>
          </p:cNvPr>
          <p:cNvPicPr>
            <a:picLocks noChangeAspect="1" noChangeArrowheads="1"/>
          </p:cNvPicPr>
          <p:nvPr/>
        </p:nvPicPr>
        <p:blipFill>
          <a:blip r:embed="rId3" cstate="print"/>
          <a:srcRect/>
          <a:stretch>
            <a:fillRect/>
          </a:stretch>
        </p:blipFill>
        <p:spPr bwMode="auto">
          <a:xfrm>
            <a:off x="4046942" y="228600"/>
            <a:ext cx="4877984" cy="2743200"/>
          </a:xfrm>
          <a:prstGeom prst="rect">
            <a:avLst/>
          </a:prstGeom>
          <a:noFill/>
        </p:spPr>
      </p:pic>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DE325285-0F7C-4DC3-9381-14AC16B065DD}" type="slidenum">
              <a:rPr lang="en-US" smtClean="0"/>
              <a:pPr/>
              <a:t>17</a:t>
            </a:fld>
            <a:endParaRPr lang="en-US"/>
          </a:p>
        </p:txBody>
      </p:sp>
      <p:pic>
        <p:nvPicPr>
          <p:cNvPr id="130050" name="Picture 2"/>
          <p:cNvPicPr>
            <a:picLocks noChangeAspect="1" noChangeArrowheads="1"/>
          </p:cNvPicPr>
          <p:nvPr/>
        </p:nvPicPr>
        <p:blipFill>
          <a:blip r:embed="rId3" cstate="print"/>
          <a:srcRect/>
          <a:stretch>
            <a:fillRect/>
          </a:stretch>
        </p:blipFill>
        <p:spPr bwMode="auto">
          <a:xfrm>
            <a:off x="0" y="642754"/>
            <a:ext cx="9144000" cy="577709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B44388BE-EA4A-41ED-94D7-685885C7F812}" type="slidenum">
              <a:rPr lang="en-US"/>
              <a:pPr/>
              <a:t>18</a:t>
            </a:fld>
            <a:endParaRPr lang="en-US"/>
          </a:p>
        </p:txBody>
      </p:sp>
      <p:sp>
        <p:nvSpPr>
          <p:cNvPr id="562178" name="Rectangle 2"/>
          <p:cNvSpPr>
            <a:spLocks noGrp="1" noChangeArrowheads="1"/>
          </p:cNvSpPr>
          <p:nvPr>
            <p:ph type="title"/>
          </p:nvPr>
        </p:nvSpPr>
        <p:spPr>
          <a:xfrm>
            <a:off x="609600" y="457200"/>
            <a:ext cx="7772400" cy="1143000"/>
          </a:xfrm>
        </p:spPr>
        <p:txBody>
          <a:bodyPr/>
          <a:lstStyle/>
          <a:p>
            <a:r>
              <a:rPr lang="en-US" dirty="0" smtClean="0">
                <a:solidFill>
                  <a:schemeClr val="hlink"/>
                </a:solidFill>
              </a:rPr>
              <a:t>#</a:t>
            </a:r>
            <a:r>
              <a:rPr lang="en-US" dirty="0">
                <a:solidFill>
                  <a:schemeClr val="hlink"/>
                </a:solidFill>
              </a:rPr>
              <a:t>3 ~ Brand</a:t>
            </a:r>
          </a:p>
        </p:txBody>
      </p:sp>
      <p:sp>
        <p:nvSpPr>
          <p:cNvPr id="562179" name="Rectangle 3"/>
          <p:cNvSpPr>
            <a:spLocks noGrp="1" noChangeArrowheads="1"/>
          </p:cNvSpPr>
          <p:nvPr>
            <p:ph type="body" idx="1"/>
          </p:nvPr>
        </p:nvSpPr>
        <p:spPr>
          <a:xfrm>
            <a:off x="685800" y="1524000"/>
            <a:ext cx="7924800" cy="4876800"/>
          </a:xfrm>
        </p:spPr>
        <p:txBody>
          <a:bodyPr/>
          <a:lstStyle/>
          <a:p>
            <a:r>
              <a:rPr lang="en-US" sz="2800" b="1" dirty="0" smtClean="0"/>
              <a:t>trademark</a:t>
            </a:r>
            <a:endParaRPr lang="en-US" sz="2800" b="1" dirty="0"/>
          </a:p>
          <a:p>
            <a:pPr lvl="1"/>
            <a:r>
              <a:rPr lang="en-US" sz="2400" dirty="0"/>
              <a:t>the legal protection of words and </a:t>
            </a:r>
            <a:r>
              <a:rPr lang="en-US" sz="2400" dirty="0" smtClean="0"/>
              <a:t/>
            </a:r>
            <a:br>
              <a:rPr lang="en-US" sz="2400" dirty="0" smtClean="0"/>
            </a:br>
            <a:r>
              <a:rPr lang="en-US" sz="2400" dirty="0" smtClean="0"/>
              <a:t>symbols </a:t>
            </a:r>
            <a:r>
              <a:rPr lang="en-US" sz="2400" dirty="0"/>
              <a:t>used by a </a:t>
            </a:r>
            <a:r>
              <a:rPr lang="en-US" sz="2400" dirty="0" smtClean="0"/>
              <a:t>company</a:t>
            </a:r>
          </a:p>
          <a:p>
            <a:pPr lvl="1"/>
            <a:r>
              <a:rPr lang="en-US" sz="2400" dirty="0" smtClean="0"/>
              <a:t>makes it illegal for other companies </a:t>
            </a:r>
            <a:br>
              <a:rPr lang="en-US" sz="2400" dirty="0" smtClean="0"/>
            </a:br>
            <a:r>
              <a:rPr lang="en-US" sz="2400" dirty="0" smtClean="0"/>
              <a:t>to use the brand name.</a:t>
            </a:r>
          </a:p>
          <a:p>
            <a:pPr lvl="1"/>
            <a:endParaRPr lang="en-US" sz="2400" dirty="0"/>
          </a:p>
          <a:p>
            <a:r>
              <a:rPr lang="en-US" sz="2800" b="1" dirty="0"/>
              <a:t>licensed brand</a:t>
            </a:r>
          </a:p>
          <a:p>
            <a:pPr lvl="1"/>
            <a:r>
              <a:rPr lang="en-US" sz="2400" dirty="0"/>
              <a:t>a well-known name and/or symbol established by one company and </a:t>
            </a:r>
            <a:r>
              <a:rPr lang="en-US" sz="2400" u="sng" dirty="0"/>
              <a:t>sold for use </a:t>
            </a:r>
            <a:r>
              <a:rPr lang="en-US" sz="2400" dirty="0"/>
              <a:t>by another </a:t>
            </a:r>
            <a:r>
              <a:rPr lang="en-US" sz="2400" dirty="0" smtClean="0"/>
              <a:t>company</a:t>
            </a:r>
          </a:p>
          <a:p>
            <a:pPr lvl="1"/>
            <a:r>
              <a:rPr lang="en-US" sz="2400" b="1" i="1" dirty="0" smtClean="0"/>
              <a:t>Disney</a:t>
            </a:r>
            <a:r>
              <a:rPr lang="en-US" sz="2400" dirty="0" smtClean="0"/>
              <a:t>: sells licenses to use their characters on toys and clothing.  They then receive a % of the sales from the merchandise bearing their name.</a:t>
            </a:r>
            <a:endParaRPr lang="en-US" sz="2400" dirty="0"/>
          </a:p>
        </p:txBody>
      </p:sp>
      <p:pic>
        <p:nvPicPr>
          <p:cNvPr id="43012" name="Picture 4" descr="http://www.logodesignlove.com/images/monograms/tm-symbol.jpg">
            <a:hlinkClick r:id="rId2"/>
          </p:cNvPr>
          <p:cNvPicPr>
            <a:picLocks noChangeAspect="1" noChangeArrowheads="1"/>
          </p:cNvPicPr>
          <p:nvPr/>
        </p:nvPicPr>
        <p:blipFill>
          <a:blip r:embed="rId3" cstate="print"/>
          <a:srcRect/>
          <a:stretch>
            <a:fillRect/>
          </a:stretch>
        </p:blipFill>
        <p:spPr bwMode="auto">
          <a:xfrm>
            <a:off x="6781800" y="1981200"/>
            <a:ext cx="1875106" cy="1600200"/>
          </a:xfrm>
          <a:prstGeom prst="rect">
            <a:avLst/>
          </a:prstGeom>
          <a:noFill/>
        </p:spPr>
      </p:pic>
      <p:pic>
        <p:nvPicPr>
          <p:cNvPr id="43018" name="Picture 10"/>
          <p:cNvPicPr>
            <a:picLocks noChangeAspect="1" noChangeArrowheads="1"/>
          </p:cNvPicPr>
          <p:nvPr/>
        </p:nvPicPr>
        <p:blipFill>
          <a:blip r:embed="rId4" cstate="print"/>
          <a:srcRect/>
          <a:stretch>
            <a:fillRect/>
          </a:stretch>
        </p:blipFill>
        <p:spPr bwMode="auto">
          <a:xfrm rot="20703535">
            <a:off x="536731" y="5820422"/>
            <a:ext cx="914400" cy="736847"/>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0E5D9ABD-FCBC-4C88-A0C7-E9349D8EA298}" type="slidenum">
              <a:rPr lang="en-US"/>
              <a:pPr/>
              <a:t>19</a:t>
            </a:fld>
            <a:endParaRPr lang="en-US"/>
          </a:p>
        </p:txBody>
      </p:sp>
      <p:sp>
        <p:nvSpPr>
          <p:cNvPr id="557060" name="Rectangle 4"/>
          <p:cNvSpPr>
            <a:spLocks noChangeArrowheads="1"/>
          </p:cNvSpPr>
          <p:nvPr/>
        </p:nvSpPr>
        <p:spPr bwMode="auto">
          <a:xfrm>
            <a:off x="228600" y="381000"/>
            <a:ext cx="8534400" cy="762000"/>
          </a:xfrm>
          <a:prstGeom prst="rect">
            <a:avLst/>
          </a:prstGeom>
          <a:noFill/>
          <a:ln w="9525">
            <a:noFill/>
            <a:miter lim="800000"/>
            <a:headEnd/>
            <a:tailEnd/>
          </a:ln>
          <a:effectLst/>
        </p:spPr>
        <p:txBody>
          <a:bodyPr/>
          <a:lstStyle/>
          <a:p>
            <a:pPr marL="342900" indent="-342900" algn="ctr">
              <a:spcBef>
                <a:spcPct val="20000"/>
              </a:spcBef>
              <a:buClr>
                <a:schemeClr val="hlink"/>
              </a:buClr>
              <a:buSzPct val="80000"/>
              <a:buFont typeface="Wingdings" pitchFamily="2" charset="2"/>
              <a:buNone/>
            </a:pPr>
            <a:r>
              <a:rPr lang="en-US" sz="4800" dirty="0">
                <a:effectLst>
                  <a:outerShdw blurRad="38100" dist="38100" dir="2700000" algn="tl">
                    <a:srgbClr val="000000"/>
                  </a:outerShdw>
                </a:effectLst>
                <a:latin typeface="Tahoma" charset="0"/>
                <a:cs typeface="Arial" charset="0"/>
              </a:rPr>
              <a:t>5 stages of brand recognition</a:t>
            </a:r>
          </a:p>
        </p:txBody>
      </p:sp>
      <p:graphicFrame>
        <p:nvGraphicFramePr>
          <p:cNvPr id="5" name="Table 4"/>
          <p:cNvGraphicFramePr>
            <a:graphicFrameLocks noGrp="1"/>
          </p:cNvGraphicFramePr>
          <p:nvPr/>
        </p:nvGraphicFramePr>
        <p:xfrm>
          <a:off x="381000" y="1600200"/>
          <a:ext cx="8382000" cy="4724400"/>
        </p:xfrm>
        <a:graphic>
          <a:graphicData uri="http://schemas.openxmlformats.org/drawingml/2006/table">
            <a:tbl>
              <a:tblPr firstCol="1">
                <a:tableStyleId>{F5AB1C69-6EDB-4FF4-983F-18BD219EF322}</a:tableStyleId>
              </a:tblPr>
              <a:tblGrid>
                <a:gridCol w="2209800"/>
                <a:gridCol w="6172200"/>
              </a:tblGrid>
              <a:tr h="944880">
                <a:tc>
                  <a:txBody>
                    <a:bodyPr/>
                    <a:lstStyle/>
                    <a:p>
                      <a:r>
                        <a:rPr lang="en-US" u="sng" dirty="0" smtClean="0">
                          <a:solidFill>
                            <a:schemeClr val="bg2"/>
                          </a:solidFill>
                        </a:rPr>
                        <a:t>non-recognition</a:t>
                      </a:r>
                      <a:endParaRPr lang="en-US" dirty="0">
                        <a:solidFill>
                          <a:schemeClr val="bg2"/>
                        </a:solidFill>
                      </a:endParaRPr>
                    </a:p>
                  </a:txBody>
                  <a:tcPr anchor="ctr"/>
                </a:tc>
                <a:tc>
                  <a:txBody>
                    <a:bodyPr/>
                    <a:lstStyle/>
                    <a:p>
                      <a:r>
                        <a:rPr lang="en-US" b="1" dirty="0" smtClean="0"/>
                        <a:t>unable</a:t>
                      </a:r>
                      <a:r>
                        <a:rPr lang="en-US" dirty="0" smtClean="0"/>
                        <a:t> to identify brand</a:t>
                      </a:r>
                    </a:p>
                    <a:p>
                      <a:r>
                        <a:rPr lang="en-US" dirty="0" smtClean="0"/>
                        <a:t>- consumers don’t know or trust the brand yet</a:t>
                      </a:r>
                      <a:endParaRPr lang="en-US" dirty="0"/>
                    </a:p>
                  </a:txBody>
                  <a:tcPr anchor="ctr"/>
                </a:tc>
              </a:tr>
              <a:tr h="944880">
                <a:tc>
                  <a:txBody>
                    <a:bodyPr/>
                    <a:lstStyle/>
                    <a:p>
                      <a:r>
                        <a:rPr lang="en-US" u="sng" dirty="0" smtClean="0">
                          <a:solidFill>
                            <a:schemeClr val="bg2"/>
                          </a:solidFill>
                        </a:rPr>
                        <a:t>rejection</a:t>
                      </a:r>
                      <a:endParaRPr lang="en-US" dirty="0">
                        <a:solidFill>
                          <a:schemeClr val="bg2"/>
                        </a:solidFill>
                      </a:endParaRPr>
                    </a:p>
                  </a:txBody>
                  <a:tcPr anchor="ctr"/>
                </a:tc>
                <a:tc>
                  <a:txBody>
                    <a:bodyPr/>
                    <a:lstStyle/>
                    <a:p>
                      <a:r>
                        <a:rPr lang="en-US" b="1" dirty="0" smtClean="0"/>
                        <a:t>will not </a:t>
                      </a:r>
                      <a:r>
                        <a:rPr lang="en-US" dirty="0" smtClean="0"/>
                        <a:t>purchase that brand</a:t>
                      </a:r>
                    </a:p>
                    <a:p>
                      <a:r>
                        <a:rPr lang="en-US" dirty="0" smtClean="0"/>
                        <a:t>- poor quality, recalls for safety, too pricey</a:t>
                      </a:r>
                      <a:endParaRPr lang="en-US" dirty="0"/>
                    </a:p>
                  </a:txBody>
                  <a:tcPr anchor="ctr"/>
                </a:tc>
              </a:tr>
              <a:tr h="944880">
                <a:tc>
                  <a:txBody>
                    <a:bodyPr/>
                    <a:lstStyle/>
                    <a:p>
                      <a:r>
                        <a:rPr lang="en-US" u="sng" dirty="0" smtClean="0">
                          <a:solidFill>
                            <a:schemeClr val="bg2"/>
                          </a:solidFill>
                        </a:rPr>
                        <a:t>recognition</a:t>
                      </a:r>
                      <a:endParaRPr lang="en-US" dirty="0">
                        <a:solidFill>
                          <a:schemeClr val="bg2"/>
                        </a:solidFill>
                      </a:endParaRPr>
                    </a:p>
                  </a:txBody>
                  <a:tcPr anchor="ctr"/>
                </a:tc>
                <a:tc>
                  <a:txBody>
                    <a:bodyPr/>
                    <a:lstStyle/>
                    <a:p>
                      <a:r>
                        <a:rPr lang="en-US" dirty="0" smtClean="0"/>
                        <a:t>know brand, but has </a:t>
                      </a:r>
                      <a:r>
                        <a:rPr lang="en-US" b="1" dirty="0" smtClean="0"/>
                        <a:t>little influence</a:t>
                      </a:r>
                      <a:endParaRPr lang="en-US" b="1" dirty="0"/>
                    </a:p>
                  </a:txBody>
                  <a:tcPr anchor="ctr"/>
                </a:tc>
              </a:tr>
              <a:tr h="944880">
                <a:tc>
                  <a:txBody>
                    <a:bodyPr/>
                    <a:lstStyle/>
                    <a:p>
                      <a:r>
                        <a:rPr lang="en-US" u="sng" dirty="0" smtClean="0">
                          <a:solidFill>
                            <a:schemeClr val="bg2"/>
                          </a:solidFill>
                        </a:rPr>
                        <a:t>preference</a:t>
                      </a:r>
                      <a:endParaRPr lang="en-US" dirty="0">
                        <a:solidFill>
                          <a:schemeClr val="bg2"/>
                        </a:solidFill>
                      </a:endParaRPr>
                    </a:p>
                  </a:txBody>
                  <a:tcPr anchor="ctr"/>
                </a:tc>
                <a:tc>
                  <a:txBody>
                    <a:bodyPr/>
                    <a:lstStyle/>
                    <a:p>
                      <a:r>
                        <a:rPr lang="en-US" dirty="0" smtClean="0"/>
                        <a:t>brand is </a:t>
                      </a:r>
                      <a:r>
                        <a:rPr lang="en-US" b="1" dirty="0" smtClean="0"/>
                        <a:t>valuable</a:t>
                      </a:r>
                      <a:r>
                        <a:rPr lang="en-US" dirty="0" smtClean="0"/>
                        <a:t> to consumer</a:t>
                      </a:r>
                    </a:p>
                    <a:p>
                      <a:r>
                        <a:rPr lang="en-US" dirty="0" smtClean="0"/>
                        <a:t>- will purchase brand if readily available but may purchase another brand if it is not. </a:t>
                      </a:r>
                      <a:endParaRPr lang="en-US" dirty="0"/>
                    </a:p>
                  </a:txBody>
                  <a:tcPr anchor="ctr"/>
                </a:tc>
              </a:tr>
              <a:tr h="944880">
                <a:tc>
                  <a:txBody>
                    <a:bodyPr/>
                    <a:lstStyle/>
                    <a:p>
                      <a:r>
                        <a:rPr lang="en-US" u="sng" dirty="0" smtClean="0">
                          <a:solidFill>
                            <a:schemeClr val="bg2"/>
                          </a:solidFill>
                        </a:rPr>
                        <a:t>insistence</a:t>
                      </a:r>
                      <a:endParaRPr lang="en-US" dirty="0">
                        <a:solidFill>
                          <a:schemeClr val="bg2"/>
                        </a:solidFill>
                      </a:endParaRPr>
                    </a:p>
                  </a:txBody>
                  <a:tcPr anchor="ctr"/>
                </a:tc>
                <a:tc>
                  <a:txBody>
                    <a:bodyPr/>
                    <a:lstStyle/>
                    <a:p>
                      <a:r>
                        <a:rPr lang="en-US" b="1" dirty="0" smtClean="0"/>
                        <a:t>must have</a:t>
                      </a:r>
                      <a:r>
                        <a:rPr lang="en-US" b="1" baseline="0" dirty="0" smtClean="0"/>
                        <a:t> </a:t>
                      </a:r>
                      <a:r>
                        <a:rPr lang="en-US" baseline="0" dirty="0" smtClean="0"/>
                        <a:t>this brand</a:t>
                      </a:r>
                      <a:endParaRPr lang="en-US" dirty="0" smtClean="0"/>
                    </a:p>
                    <a:p>
                      <a:r>
                        <a:rPr lang="en-US" dirty="0" smtClean="0"/>
                        <a:t>- rejects all other even if their preferred is not available</a:t>
                      </a:r>
                      <a:endParaRPr lang="en-US" dirty="0"/>
                    </a:p>
                  </a:txBody>
                  <a:tcPr anchor="ctr"/>
                </a:tc>
              </a:tr>
            </a:tbl>
          </a:graphicData>
        </a:graphic>
      </p:graphicFrame>
      <p:sp>
        <p:nvSpPr>
          <p:cNvPr id="7" name="TextBox 6"/>
          <p:cNvSpPr txBox="1"/>
          <p:nvPr/>
        </p:nvSpPr>
        <p:spPr>
          <a:xfrm>
            <a:off x="3048000" y="6396335"/>
            <a:ext cx="2895600" cy="461665"/>
          </a:xfrm>
          <a:prstGeom prst="rect">
            <a:avLst/>
          </a:prstGeom>
          <a:noFill/>
        </p:spPr>
        <p:txBody>
          <a:bodyPr wrap="square" rtlCol="0">
            <a:spAutoFit/>
          </a:bodyPr>
          <a:lstStyle/>
          <a:p>
            <a:pPr algn="ctr"/>
            <a:r>
              <a:rPr lang="en-US" dirty="0" smtClean="0">
                <a:latin typeface="+mn-lt"/>
              </a:rPr>
              <a:t>Page 175</a:t>
            </a:r>
            <a:endParaRPr lang="en-US" dirty="0">
              <a:latin typeface="+mn-lt"/>
            </a:endParaRP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981200"/>
            <a:ext cx="8305800" cy="1447800"/>
          </a:xfrm>
        </p:spPr>
        <p:txBody>
          <a:bodyPr/>
          <a:lstStyle/>
          <a:p>
            <a:r>
              <a:rPr lang="en-US" dirty="0" smtClean="0">
                <a:hlinkClick r:id="rId2"/>
              </a:rPr>
              <a:t>Introduction Product Mix in  Sports Marketing</a:t>
            </a:r>
            <a:endParaRPr lang="en-US" dirty="0"/>
          </a:p>
        </p:txBody>
      </p:sp>
      <p:sp>
        <p:nvSpPr>
          <p:cNvPr id="4" name="Slide Number Placeholder 3"/>
          <p:cNvSpPr>
            <a:spLocks noGrp="1"/>
          </p:cNvSpPr>
          <p:nvPr>
            <p:ph type="sldNum" sz="quarter" idx="12"/>
          </p:nvPr>
        </p:nvSpPr>
        <p:spPr/>
        <p:txBody>
          <a:bodyPr/>
          <a:lstStyle/>
          <a:p>
            <a:fld id="{DE325285-0F7C-4DC3-9381-14AC16B065DD}" type="slidenum">
              <a:rPr lang="en-US" smtClean="0"/>
              <a:pPr/>
              <a:t>2</a:t>
            </a:fld>
            <a:endParaRPr lang="en-US"/>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Brand Recognition</a:t>
            </a:r>
            <a:endParaRPr lang="en-US" dirty="0"/>
          </a:p>
        </p:txBody>
      </p:sp>
      <p:sp>
        <p:nvSpPr>
          <p:cNvPr id="4" name="Slide Number Placeholder 3"/>
          <p:cNvSpPr>
            <a:spLocks noGrp="1"/>
          </p:cNvSpPr>
          <p:nvPr>
            <p:ph type="sldNum" sz="quarter" idx="12"/>
          </p:nvPr>
        </p:nvSpPr>
        <p:spPr/>
        <p:txBody>
          <a:bodyPr/>
          <a:lstStyle/>
          <a:p>
            <a:fld id="{DE325285-0F7C-4DC3-9381-14AC16B065DD}" type="slidenum">
              <a:rPr lang="en-US" smtClean="0"/>
              <a:pPr/>
              <a:t>20</a:t>
            </a:fld>
            <a:endParaRPr lang="en-US"/>
          </a:p>
        </p:txBody>
      </p:sp>
      <p:pic>
        <p:nvPicPr>
          <p:cNvPr id="137218" name="Picture 2" descr="http://www.fireflyadministrative.com/wp-content/uploads/2013/08/corporate-branding.jpg"/>
          <p:cNvPicPr>
            <a:picLocks noChangeAspect="1" noChangeArrowheads="1"/>
          </p:cNvPicPr>
          <p:nvPr/>
        </p:nvPicPr>
        <p:blipFill>
          <a:blip r:embed="rId2" cstate="print"/>
          <a:srcRect/>
          <a:stretch>
            <a:fillRect/>
          </a:stretch>
        </p:blipFill>
        <p:spPr bwMode="auto">
          <a:xfrm>
            <a:off x="1600200" y="990600"/>
            <a:ext cx="5943600" cy="4034446"/>
          </a:xfrm>
          <a:prstGeom prst="rect">
            <a:avLst/>
          </a:prstGeom>
          <a:noFill/>
        </p:spPr>
      </p:pic>
      <p:sp>
        <p:nvSpPr>
          <p:cNvPr id="7" name="TextBox 6"/>
          <p:cNvSpPr txBox="1"/>
          <p:nvPr/>
        </p:nvSpPr>
        <p:spPr>
          <a:xfrm>
            <a:off x="228600" y="5288340"/>
            <a:ext cx="8305800" cy="1569660"/>
          </a:xfrm>
          <a:prstGeom prst="rect">
            <a:avLst/>
          </a:prstGeom>
          <a:noFill/>
        </p:spPr>
        <p:txBody>
          <a:bodyPr wrap="square" rtlCol="0">
            <a:spAutoFit/>
          </a:bodyPr>
          <a:lstStyle/>
          <a:p>
            <a:r>
              <a:rPr lang="en-US" dirty="0" smtClean="0"/>
              <a:t>GOOGLE</a:t>
            </a:r>
          </a:p>
          <a:p>
            <a:r>
              <a:rPr lang="en-US" dirty="0" smtClean="0"/>
              <a:t>Google has successfully made its brand, a household name. If you want to search for something on the internet, instead of saying, “Search it”, we now say, “Google it”.</a:t>
            </a:r>
            <a:endParaRPr lang="en-US" dirty="0"/>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8400"/>
            <a:ext cx="8229600" cy="1143000"/>
          </a:xfrm>
        </p:spPr>
        <p:txBody>
          <a:bodyPr/>
          <a:lstStyle/>
          <a:p>
            <a:r>
              <a:rPr lang="en-US" dirty="0" smtClean="0">
                <a:hlinkClick r:id="rId2"/>
              </a:rPr>
              <a:t>Nike’s Marketing Strategy</a:t>
            </a:r>
            <a:endParaRPr lang="en-US" dirty="0"/>
          </a:p>
        </p:txBody>
      </p:sp>
      <p:sp>
        <p:nvSpPr>
          <p:cNvPr id="4" name="Slide Number Placeholder 3"/>
          <p:cNvSpPr>
            <a:spLocks noGrp="1"/>
          </p:cNvSpPr>
          <p:nvPr>
            <p:ph type="sldNum" sz="quarter" idx="12"/>
          </p:nvPr>
        </p:nvSpPr>
        <p:spPr/>
        <p:txBody>
          <a:bodyPr/>
          <a:lstStyle/>
          <a:p>
            <a:fld id="{DE325285-0F7C-4DC3-9381-14AC16B065DD}" type="slidenum">
              <a:rPr lang="en-US" smtClean="0"/>
              <a:pPr/>
              <a:t>21</a:t>
            </a:fld>
            <a:endParaRPr lang="en-US"/>
          </a:p>
        </p:txBody>
      </p:sp>
    </p:spTree>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F471C2F1-DC5E-4700-9D49-6749B8F980E0}" type="slidenum">
              <a:rPr lang="en-US"/>
              <a:pPr/>
              <a:t>22</a:t>
            </a:fld>
            <a:endParaRPr lang="en-US"/>
          </a:p>
        </p:txBody>
      </p:sp>
      <p:sp>
        <p:nvSpPr>
          <p:cNvPr id="446466" name="Rectangle 2"/>
          <p:cNvSpPr>
            <a:spLocks noGrp="1" noChangeArrowheads="1"/>
          </p:cNvSpPr>
          <p:nvPr>
            <p:ph type="body" idx="1"/>
          </p:nvPr>
        </p:nvSpPr>
        <p:spPr>
          <a:xfrm>
            <a:off x="304800" y="2667000"/>
            <a:ext cx="8686800" cy="3243263"/>
          </a:xfrm>
          <a:noFill/>
          <a:ln/>
        </p:spPr>
        <p:txBody>
          <a:bodyPr/>
          <a:lstStyle/>
          <a:p>
            <a:endParaRPr lang="en-US" sz="3600" dirty="0" smtClean="0"/>
          </a:p>
          <a:p>
            <a:r>
              <a:rPr lang="en-US" sz="3600" b="1" dirty="0" smtClean="0"/>
              <a:t>Product Mix: </a:t>
            </a:r>
          </a:p>
          <a:p>
            <a:pPr lvl="1"/>
            <a:r>
              <a:rPr lang="en-US" dirty="0" smtClean="0"/>
              <a:t>total assorted features associated w/ the product</a:t>
            </a:r>
          </a:p>
          <a:p>
            <a:pPr marL="1593850" lvl="2"/>
            <a:r>
              <a:rPr lang="en-US" sz="3200" dirty="0" smtClean="0"/>
              <a:t>product line</a:t>
            </a:r>
          </a:p>
          <a:p>
            <a:pPr marL="1593850" lvl="2"/>
            <a:r>
              <a:rPr lang="en-US" sz="3200" dirty="0" smtClean="0"/>
              <a:t>product packaging</a:t>
            </a:r>
          </a:p>
          <a:p>
            <a:pPr marL="1593850" lvl="2"/>
            <a:r>
              <a:rPr lang="en-US" sz="3200" dirty="0" smtClean="0"/>
              <a:t>brand name</a:t>
            </a:r>
            <a:endParaRPr lang="en-US" sz="3600" dirty="0" smtClean="0"/>
          </a:p>
        </p:txBody>
      </p:sp>
      <p:pic>
        <p:nvPicPr>
          <p:cNvPr id="446467" name="Picture 3"/>
          <p:cNvPicPr>
            <a:picLocks noChangeAspect="1" noChangeArrowheads="1"/>
          </p:cNvPicPr>
          <p:nvPr/>
        </p:nvPicPr>
        <p:blipFill>
          <a:blip r:embed="rId2" cstate="print"/>
          <a:srcRect t="3226"/>
          <a:stretch>
            <a:fillRect/>
          </a:stretch>
        </p:blipFill>
        <p:spPr bwMode="auto">
          <a:xfrm>
            <a:off x="381000" y="457200"/>
            <a:ext cx="7856538" cy="2286000"/>
          </a:xfrm>
          <a:prstGeom prst="rect">
            <a:avLst/>
          </a:prstGeom>
          <a:noFill/>
          <a:ln w="9525">
            <a:noFill/>
            <a:miter lim="800000"/>
            <a:headEnd/>
            <a:tailEnd/>
          </a:ln>
          <a:effectLst/>
        </p:spPr>
      </p:pic>
      <p:sp>
        <p:nvSpPr>
          <p:cNvPr id="5" name="Rectangle 2"/>
          <p:cNvSpPr txBox="1">
            <a:spLocks noChangeArrowheads="1"/>
          </p:cNvSpPr>
          <p:nvPr/>
        </p:nvSpPr>
        <p:spPr bwMode="auto">
          <a:xfrm>
            <a:off x="3048000" y="762001"/>
            <a:ext cx="5715000" cy="1600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Wingdings" pitchFamily="2" charset="2"/>
              <a:buChar char="n"/>
              <a:tabLst/>
              <a:defRPr/>
            </a:pP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What are the components of the product mix?</a:t>
            </a:r>
          </a:p>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Wingdings" pitchFamily="2" charset="2"/>
              <a:buChar char="n"/>
              <a:tabLst/>
              <a:defRPr/>
            </a:pPr>
            <a:endPar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Wingdings" pitchFamily="2" charset="2"/>
              <a:buChar char="n"/>
              <a:tabLst/>
              <a:defRPr/>
            </a:pPr>
            <a:endParaRPr kumimoji="0" lang="en-US"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endParaRPr>
          </a:p>
        </p:txBody>
      </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accent4">
            <a:lumMod val="50000"/>
          </a:schemeClr>
        </a:solidFill>
        <a:effectLst/>
      </p:bgPr>
    </p:bg>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EF7CC389-CE68-4E59-BA14-6350E3A8F177}" type="slidenum">
              <a:rPr lang="en-US"/>
              <a:pPr/>
              <a:t>23</a:t>
            </a:fld>
            <a:endParaRPr lang="en-US"/>
          </a:p>
        </p:txBody>
      </p:sp>
      <p:sp>
        <p:nvSpPr>
          <p:cNvPr id="398338" name="Rectangle 2"/>
          <p:cNvSpPr>
            <a:spLocks noGrp="1" noChangeArrowheads="1"/>
          </p:cNvSpPr>
          <p:nvPr>
            <p:ph type="title"/>
          </p:nvPr>
        </p:nvSpPr>
        <p:spPr>
          <a:xfrm>
            <a:off x="533400" y="609600"/>
            <a:ext cx="8305800" cy="1371600"/>
          </a:xfrm>
        </p:spPr>
        <p:txBody>
          <a:bodyPr/>
          <a:lstStyle/>
          <a:p>
            <a:r>
              <a:rPr lang="en-US" sz="2000">
                <a:solidFill>
                  <a:srgbClr val="339933"/>
                </a:solidFill>
              </a:rPr>
              <a:t>Lesson 7.2</a:t>
            </a:r>
            <a:r>
              <a:rPr lang="en-US" sz="2000">
                <a:solidFill>
                  <a:srgbClr val="00CC00"/>
                </a:solidFill>
              </a:rPr>
              <a:t/>
            </a:r>
            <a:br>
              <a:rPr lang="en-US" sz="2000">
                <a:solidFill>
                  <a:srgbClr val="00CC00"/>
                </a:solidFill>
              </a:rPr>
            </a:br>
            <a:r>
              <a:rPr lang="en-US" sz="4000">
                <a:solidFill>
                  <a:schemeClr val="tx1"/>
                </a:solidFill>
              </a:rPr>
              <a:t>Recruiting Athletes and Entertainers</a:t>
            </a:r>
            <a:r>
              <a:rPr lang="en-US" sz="4000">
                <a:solidFill>
                  <a:srgbClr val="990000"/>
                </a:solidFill>
              </a:rPr>
              <a:t> </a:t>
            </a:r>
          </a:p>
        </p:txBody>
      </p:sp>
      <p:sp>
        <p:nvSpPr>
          <p:cNvPr id="398339" name="Rectangle 3"/>
          <p:cNvSpPr>
            <a:spLocks noGrp="1" noChangeArrowheads="1"/>
          </p:cNvSpPr>
          <p:nvPr>
            <p:ph type="body" idx="1"/>
          </p:nvPr>
        </p:nvSpPr>
        <p:spPr>
          <a:xfrm>
            <a:off x="609600" y="2205038"/>
            <a:ext cx="7772400" cy="3705225"/>
          </a:xfrm>
        </p:spPr>
        <p:txBody>
          <a:bodyPr/>
          <a:lstStyle/>
          <a:p>
            <a:pPr>
              <a:buFont typeface="Wingdings" pitchFamily="2" charset="2"/>
              <a:buNone/>
            </a:pPr>
            <a:r>
              <a:rPr lang="en-US" sz="3600" b="1">
                <a:solidFill>
                  <a:schemeClr val="hlink"/>
                </a:solidFill>
              </a:rPr>
              <a:t>Goals</a:t>
            </a:r>
          </a:p>
          <a:p>
            <a:r>
              <a:rPr lang="en-US"/>
              <a:t>Define the bottom line for sports.</a:t>
            </a:r>
          </a:p>
          <a:p>
            <a:r>
              <a:rPr lang="en-US"/>
              <a:t>Explain the high cost of sports and entertainment events.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8F180B61-D090-4AEC-B4EC-CDF38B97D8BD}" type="slidenum">
              <a:rPr lang="en-US"/>
              <a:pPr/>
              <a:t>24</a:t>
            </a:fld>
            <a:endParaRPr lang="en-US"/>
          </a:p>
        </p:txBody>
      </p:sp>
      <p:sp>
        <p:nvSpPr>
          <p:cNvPr id="563202" name="Rectangle 2"/>
          <p:cNvSpPr>
            <a:spLocks noGrp="1" noChangeArrowheads="1"/>
          </p:cNvSpPr>
          <p:nvPr>
            <p:ph type="title"/>
          </p:nvPr>
        </p:nvSpPr>
        <p:spPr/>
        <p:txBody>
          <a:bodyPr/>
          <a:lstStyle/>
          <a:p>
            <a:r>
              <a:rPr lang="en-US" sz="4000"/>
              <a:t>THE BOTTOM LINE FOR SPORTS</a:t>
            </a:r>
          </a:p>
        </p:txBody>
      </p:sp>
      <p:sp>
        <p:nvSpPr>
          <p:cNvPr id="563203" name="Rectangle 3"/>
          <p:cNvSpPr>
            <a:spLocks noGrp="1" noChangeArrowheads="1"/>
          </p:cNvSpPr>
          <p:nvPr>
            <p:ph type="body" idx="1"/>
          </p:nvPr>
        </p:nvSpPr>
        <p:spPr>
          <a:xfrm>
            <a:off x="762000" y="1978025"/>
            <a:ext cx="7924800" cy="4422775"/>
          </a:xfrm>
        </p:spPr>
        <p:txBody>
          <a:bodyPr/>
          <a:lstStyle/>
          <a:p>
            <a:r>
              <a:rPr lang="en-US" b="1" dirty="0"/>
              <a:t>blue-chip athletes</a:t>
            </a:r>
          </a:p>
          <a:p>
            <a:pPr lvl="1"/>
            <a:r>
              <a:rPr lang="en-US" dirty="0"/>
              <a:t>excellent athletes</a:t>
            </a:r>
          </a:p>
          <a:p>
            <a:pPr lvl="1"/>
            <a:r>
              <a:rPr lang="en-US" dirty="0"/>
              <a:t>demonstrate good character and leadership qualities </a:t>
            </a:r>
            <a:r>
              <a:rPr lang="en-US" b="1" dirty="0"/>
              <a:t>on</a:t>
            </a:r>
            <a:r>
              <a:rPr lang="en-US" dirty="0"/>
              <a:t> and </a:t>
            </a:r>
            <a:r>
              <a:rPr lang="en-US" b="1" dirty="0"/>
              <a:t>off</a:t>
            </a:r>
            <a:r>
              <a:rPr lang="en-US" dirty="0"/>
              <a:t> the field</a:t>
            </a:r>
          </a:p>
          <a:p>
            <a:pPr lvl="1"/>
            <a:endParaRPr lang="en-US" dirty="0"/>
          </a:p>
          <a:p>
            <a:r>
              <a:rPr lang="en-US" dirty="0"/>
              <a:t>The bottom line for sports is </a:t>
            </a:r>
            <a:r>
              <a:rPr lang="en-US" u="sng" dirty="0"/>
              <a:t>winning</a:t>
            </a:r>
            <a:r>
              <a:rPr lang="en-US" dirty="0"/>
              <a:t>.</a:t>
            </a:r>
          </a:p>
          <a:p>
            <a:r>
              <a:rPr lang="en-US" dirty="0"/>
              <a:t>The bottom line for business is </a:t>
            </a:r>
            <a:r>
              <a:rPr lang="en-US" u="sng" dirty="0"/>
              <a:t>profit</a:t>
            </a:r>
            <a:r>
              <a:rPr lang="en-US" dirty="0"/>
              <a:t>.</a:t>
            </a:r>
          </a:p>
          <a:p>
            <a:r>
              <a:rPr lang="en-US" u="sng" dirty="0"/>
              <a:t>Winning teams generate profit</a:t>
            </a:r>
            <a:r>
              <a:rPr lang="en-US" dirty="0"/>
              <a:t>.</a:t>
            </a:r>
          </a:p>
        </p:txBody>
      </p:sp>
      <p:pic>
        <p:nvPicPr>
          <p:cNvPr id="38914" name="Picture 2" descr="http://ebmedia.eventbrite.com/s3-s3/eventlogos/48339514/5049930478-2.jpg">
            <a:hlinkClick r:id="rId2"/>
          </p:cNvPr>
          <p:cNvPicPr>
            <a:picLocks noChangeAspect="1" noChangeArrowheads="1"/>
          </p:cNvPicPr>
          <p:nvPr/>
        </p:nvPicPr>
        <p:blipFill>
          <a:blip r:embed="rId3" cstate="print"/>
          <a:srcRect/>
          <a:stretch>
            <a:fillRect/>
          </a:stretch>
        </p:blipFill>
        <p:spPr bwMode="auto">
          <a:xfrm>
            <a:off x="5715000" y="1371600"/>
            <a:ext cx="2286000" cy="1549831"/>
          </a:xfrm>
          <a:prstGeom prst="rect">
            <a:avLst/>
          </a:prstGeom>
          <a:noFill/>
        </p:spPr>
      </p:pic>
    </p:spTree>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98D35B96-3137-45C0-AC60-FE8EBDFB6AF0}" type="slidenum">
              <a:rPr lang="en-US"/>
              <a:pPr/>
              <a:t>25</a:t>
            </a:fld>
            <a:endParaRPr lang="en-US"/>
          </a:p>
        </p:txBody>
      </p:sp>
      <p:sp>
        <p:nvSpPr>
          <p:cNvPr id="564226" name="Rectangle 2"/>
          <p:cNvSpPr>
            <a:spLocks noGrp="1" noChangeArrowheads="1"/>
          </p:cNvSpPr>
          <p:nvPr>
            <p:ph type="title"/>
          </p:nvPr>
        </p:nvSpPr>
        <p:spPr/>
        <p:txBody>
          <a:bodyPr/>
          <a:lstStyle/>
          <a:p>
            <a:r>
              <a:rPr lang="en-US">
                <a:solidFill>
                  <a:schemeClr val="hlink"/>
                </a:solidFill>
              </a:rPr>
              <a:t>NCAA Regulations</a:t>
            </a:r>
          </a:p>
        </p:txBody>
      </p:sp>
      <p:sp>
        <p:nvSpPr>
          <p:cNvPr id="564227" name="Rectangle 3"/>
          <p:cNvSpPr>
            <a:spLocks noGrp="1" noChangeArrowheads="1"/>
          </p:cNvSpPr>
          <p:nvPr>
            <p:ph type="body" idx="1"/>
          </p:nvPr>
        </p:nvSpPr>
        <p:spPr>
          <a:xfrm>
            <a:off x="304800" y="1905000"/>
            <a:ext cx="8686800" cy="4191000"/>
          </a:xfrm>
        </p:spPr>
        <p:txBody>
          <a:bodyPr/>
          <a:lstStyle/>
          <a:p>
            <a:r>
              <a:rPr lang="en-US" b="1" dirty="0"/>
              <a:t>NCAA</a:t>
            </a:r>
          </a:p>
          <a:p>
            <a:pPr lvl="1"/>
            <a:r>
              <a:rPr lang="en-US" b="1" dirty="0" smtClean="0"/>
              <a:t>N</a:t>
            </a:r>
            <a:r>
              <a:rPr lang="en-US" sz="2400" dirty="0" smtClean="0"/>
              <a:t>ational </a:t>
            </a:r>
            <a:r>
              <a:rPr lang="en-US" b="1" dirty="0" smtClean="0"/>
              <a:t>C</a:t>
            </a:r>
            <a:r>
              <a:rPr lang="en-US" sz="2400" dirty="0" smtClean="0"/>
              <a:t>ollegiate </a:t>
            </a:r>
            <a:r>
              <a:rPr lang="en-US" b="1" dirty="0" smtClean="0"/>
              <a:t>A</a:t>
            </a:r>
            <a:r>
              <a:rPr lang="en-US" sz="2400" dirty="0" smtClean="0"/>
              <a:t>thletic </a:t>
            </a:r>
            <a:r>
              <a:rPr lang="en-US" b="1" dirty="0" smtClean="0"/>
              <a:t>A</a:t>
            </a:r>
            <a:r>
              <a:rPr lang="en-US" sz="2400" dirty="0" smtClean="0"/>
              <a:t>ssociation</a:t>
            </a:r>
            <a:endParaRPr lang="en-US" sz="2600" dirty="0" smtClean="0"/>
          </a:p>
          <a:p>
            <a:pPr lvl="1"/>
            <a:r>
              <a:rPr lang="en-US" sz="2600" dirty="0" smtClean="0"/>
              <a:t>a </a:t>
            </a:r>
            <a:r>
              <a:rPr lang="en-US" sz="2600" dirty="0"/>
              <a:t>voluntary organization through which the nation’s colleges </a:t>
            </a:r>
            <a:r>
              <a:rPr lang="en-US" sz="2600" dirty="0" smtClean="0"/>
              <a:t>/universities </a:t>
            </a:r>
            <a:r>
              <a:rPr lang="en-US" sz="2600" dirty="0"/>
              <a:t>govern their </a:t>
            </a:r>
            <a:r>
              <a:rPr lang="en-US" sz="2600" dirty="0" smtClean="0"/>
              <a:t>athletic programs</a:t>
            </a:r>
          </a:p>
          <a:p>
            <a:pPr lvl="1"/>
            <a:endParaRPr lang="en-US" dirty="0" smtClean="0"/>
          </a:p>
          <a:p>
            <a:pPr lvl="1"/>
            <a:r>
              <a:rPr lang="en-US" sz="2600" dirty="0" smtClean="0"/>
              <a:t>Over 1,250 institutions, conferences, organizations</a:t>
            </a:r>
          </a:p>
          <a:p>
            <a:pPr lvl="1"/>
            <a:r>
              <a:rPr lang="en-US" sz="2600" dirty="0" smtClean="0"/>
              <a:t>Committed to the best interests, education &amp; athletic participation of the student athletes</a:t>
            </a:r>
          </a:p>
          <a:p>
            <a:pPr lvl="1"/>
            <a:endParaRPr lang="en-US" sz="2600" dirty="0" smtClean="0"/>
          </a:p>
          <a:p>
            <a:pPr lvl="1"/>
            <a:endParaRPr lang="en-US" dirty="0"/>
          </a:p>
        </p:txBody>
      </p:sp>
      <p:pic>
        <p:nvPicPr>
          <p:cNvPr id="37892" name="Picture 4" descr="http://sportsmerchnews.com/wp-content/uploads/2012/03/ncaa1.jpg?w=148">
            <a:hlinkClick r:id="rId2"/>
          </p:cNvPr>
          <p:cNvPicPr>
            <a:picLocks noChangeAspect="1" noChangeArrowheads="1"/>
          </p:cNvPicPr>
          <p:nvPr/>
        </p:nvPicPr>
        <p:blipFill>
          <a:blip r:embed="rId3" cstate="print"/>
          <a:srcRect/>
          <a:stretch>
            <a:fillRect/>
          </a:stretch>
        </p:blipFill>
        <p:spPr bwMode="auto">
          <a:xfrm>
            <a:off x="7239000" y="304800"/>
            <a:ext cx="1666252" cy="1678014"/>
          </a:xfrm>
          <a:prstGeom prst="rect">
            <a:avLst/>
          </a:prstGeom>
          <a:ln>
            <a:noFill/>
          </a:ln>
          <a:effectLst>
            <a:softEdge rad="112500"/>
          </a:effectLst>
        </p:spPr>
      </p:pic>
    </p:spTree>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98D35B96-3137-45C0-AC60-FE8EBDFB6AF0}" type="slidenum">
              <a:rPr lang="en-US"/>
              <a:pPr/>
              <a:t>26</a:t>
            </a:fld>
            <a:endParaRPr lang="en-US"/>
          </a:p>
        </p:txBody>
      </p:sp>
      <p:sp>
        <p:nvSpPr>
          <p:cNvPr id="564226" name="Rectangle 2"/>
          <p:cNvSpPr>
            <a:spLocks noGrp="1" noChangeArrowheads="1"/>
          </p:cNvSpPr>
          <p:nvPr>
            <p:ph type="title"/>
          </p:nvPr>
        </p:nvSpPr>
        <p:spPr>
          <a:xfrm>
            <a:off x="457200" y="0"/>
            <a:ext cx="8229600" cy="1143000"/>
          </a:xfrm>
        </p:spPr>
        <p:txBody>
          <a:bodyPr/>
          <a:lstStyle/>
          <a:p>
            <a:r>
              <a:rPr lang="en-US" dirty="0">
                <a:solidFill>
                  <a:schemeClr val="hlink"/>
                </a:solidFill>
              </a:rPr>
              <a:t>NCAA Regulations</a:t>
            </a:r>
          </a:p>
        </p:txBody>
      </p:sp>
      <p:sp>
        <p:nvSpPr>
          <p:cNvPr id="564227" name="Rectangle 3"/>
          <p:cNvSpPr>
            <a:spLocks noGrp="1" noChangeArrowheads="1"/>
          </p:cNvSpPr>
          <p:nvPr>
            <p:ph type="body" idx="1"/>
          </p:nvPr>
        </p:nvSpPr>
        <p:spPr>
          <a:xfrm>
            <a:off x="304800" y="1371600"/>
            <a:ext cx="8686800" cy="4724400"/>
          </a:xfrm>
        </p:spPr>
        <p:txBody>
          <a:bodyPr/>
          <a:lstStyle/>
          <a:p>
            <a:r>
              <a:rPr lang="en-US" sz="3000" u="sng" dirty="0" smtClean="0"/>
              <a:t>Recruitment Violations</a:t>
            </a:r>
            <a:r>
              <a:rPr lang="en-US" sz="3000" dirty="0" smtClean="0"/>
              <a:t>:  </a:t>
            </a:r>
          </a:p>
          <a:p>
            <a:pPr marL="1155700" lvl="1"/>
            <a:r>
              <a:rPr lang="en-US" sz="2600" dirty="0" smtClean="0"/>
              <a:t>paying recruits bribes, </a:t>
            </a:r>
          </a:p>
          <a:p>
            <a:pPr marL="1155700" lvl="1"/>
            <a:r>
              <a:rPr lang="en-US" sz="2600" dirty="0" smtClean="0"/>
              <a:t>giving incentives recruit families, </a:t>
            </a:r>
          </a:p>
          <a:p>
            <a:pPr marL="1155700" lvl="1"/>
            <a:r>
              <a:rPr lang="en-US" sz="2600" dirty="0" smtClean="0"/>
              <a:t>altering transcripts </a:t>
            </a:r>
          </a:p>
          <a:p>
            <a:pPr lvl="1"/>
            <a:endParaRPr lang="en-US" sz="2600" dirty="0" smtClean="0"/>
          </a:p>
          <a:p>
            <a:r>
              <a:rPr lang="en-US" sz="3000" u="sng" dirty="0" smtClean="0"/>
              <a:t>NCAA Punishments</a:t>
            </a:r>
            <a:r>
              <a:rPr lang="en-US" sz="3000" dirty="0" smtClean="0"/>
              <a:t>:</a:t>
            </a:r>
          </a:p>
          <a:p>
            <a:pPr marL="1155700" lvl="1"/>
            <a:r>
              <a:rPr lang="en-US" sz="2400" dirty="0" smtClean="0"/>
              <a:t>Limiting scholarships offered</a:t>
            </a:r>
          </a:p>
          <a:p>
            <a:pPr marL="1155700" lvl="1"/>
            <a:r>
              <a:rPr lang="en-US" sz="2400" dirty="0" smtClean="0"/>
              <a:t>prohibiting post-season play</a:t>
            </a:r>
          </a:p>
          <a:p>
            <a:pPr marL="1155700" lvl="1"/>
            <a:r>
              <a:rPr lang="en-US" sz="2400" dirty="0" smtClean="0"/>
              <a:t>suspending players </a:t>
            </a:r>
          </a:p>
          <a:p>
            <a:pPr marL="1155700" lvl="1"/>
            <a:r>
              <a:rPr lang="en-US" sz="2400" dirty="0" smtClean="0"/>
              <a:t>forfeiting games</a:t>
            </a:r>
          </a:p>
          <a:p>
            <a:pPr marL="1155700" lvl="1"/>
            <a:r>
              <a:rPr lang="en-US" sz="2400" dirty="0" smtClean="0"/>
              <a:t>and even shutting down entire programs.</a:t>
            </a:r>
          </a:p>
          <a:p>
            <a:pPr lvl="1"/>
            <a:endParaRPr lang="en-US" sz="2400" b="1" dirty="0" smtClean="0"/>
          </a:p>
          <a:p>
            <a:endParaRPr lang="en-US" sz="3000" dirty="0" smtClean="0"/>
          </a:p>
          <a:p>
            <a:pPr lvl="1"/>
            <a:endParaRPr lang="en-US" dirty="0"/>
          </a:p>
        </p:txBody>
      </p:sp>
    </p:spTree>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8FAA8756-EF63-44DA-99ED-36AF69E5A78B}" type="slidenum">
              <a:rPr lang="en-US"/>
              <a:pPr/>
              <a:t>27</a:t>
            </a:fld>
            <a:endParaRPr lang="en-US"/>
          </a:p>
        </p:txBody>
      </p:sp>
      <p:sp>
        <p:nvSpPr>
          <p:cNvPr id="567298" name="Rectangle 2"/>
          <p:cNvSpPr>
            <a:spLocks noGrp="1" noChangeArrowheads="1"/>
          </p:cNvSpPr>
          <p:nvPr>
            <p:ph type="title"/>
          </p:nvPr>
        </p:nvSpPr>
        <p:spPr/>
        <p:txBody>
          <a:bodyPr/>
          <a:lstStyle/>
          <a:p>
            <a:r>
              <a:rPr lang="en-US">
                <a:solidFill>
                  <a:schemeClr val="hlink"/>
                </a:solidFill>
              </a:rPr>
              <a:t>Compensation for Athletes?</a:t>
            </a:r>
          </a:p>
        </p:txBody>
      </p:sp>
      <p:sp>
        <p:nvSpPr>
          <p:cNvPr id="567299" name="Rectangle 3"/>
          <p:cNvSpPr>
            <a:spLocks noGrp="1" noChangeArrowheads="1"/>
          </p:cNvSpPr>
          <p:nvPr>
            <p:ph type="body" idx="1"/>
          </p:nvPr>
        </p:nvSpPr>
        <p:spPr>
          <a:xfrm>
            <a:off x="457200" y="1600200"/>
            <a:ext cx="8229600" cy="4876800"/>
          </a:xfrm>
        </p:spPr>
        <p:txBody>
          <a:bodyPr/>
          <a:lstStyle/>
          <a:p>
            <a:pPr>
              <a:lnSpc>
                <a:spcPct val="90000"/>
              </a:lnSpc>
            </a:pPr>
            <a:r>
              <a:rPr lang="en-US" dirty="0"/>
              <a:t>Athletes receive scholarships and grants for their college education</a:t>
            </a:r>
            <a:r>
              <a:rPr lang="en-US" dirty="0" smtClean="0"/>
              <a:t>.</a:t>
            </a:r>
            <a:br>
              <a:rPr lang="en-US" dirty="0" smtClean="0"/>
            </a:br>
            <a:endParaRPr lang="en-US" dirty="0"/>
          </a:p>
          <a:p>
            <a:pPr>
              <a:lnSpc>
                <a:spcPct val="90000"/>
              </a:lnSpc>
            </a:pPr>
            <a:r>
              <a:rPr lang="en-US" dirty="0"/>
              <a:t>After signing with an agent, a college athlete can no longer participate in college sports</a:t>
            </a:r>
            <a:r>
              <a:rPr lang="en-US" dirty="0" smtClean="0"/>
              <a:t>.</a:t>
            </a:r>
            <a:br>
              <a:rPr lang="en-US" dirty="0" smtClean="0"/>
            </a:br>
            <a:endParaRPr lang="en-US" dirty="0"/>
          </a:p>
          <a:p>
            <a:pPr>
              <a:lnSpc>
                <a:spcPct val="90000"/>
              </a:lnSpc>
            </a:pPr>
            <a:r>
              <a:rPr lang="en-US" dirty="0"/>
              <a:t>In some states, proposals have been brought to the legislature to pay college athletes.</a:t>
            </a:r>
          </a:p>
        </p:txBody>
      </p:sp>
    </p:spTree>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E450E5C0-921C-4274-9C04-CD6541B28DA3}" type="slidenum">
              <a:rPr lang="en-US"/>
              <a:pPr/>
              <a:t>28</a:t>
            </a:fld>
            <a:endParaRPr lang="en-US"/>
          </a:p>
        </p:txBody>
      </p:sp>
      <p:sp>
        <p:nvSpPr>
          <p:cNvPr id="397315" name="Rectangle 3"/>
          <p:cNvSpPr>
            <a:spLocks noGrp="1" noChangeArrowheads="1"/>
          </p:cNvSpPr>
          <p:nvPr>
            <p:ph type="body" idx="1"/>
          </p:nvPr>
        </p:nvSpPr>
        <p:spPr>
          <a:xfrm>
            <a:off x="457200" y="3200400"/>
            <a:ext cx="8001000" cy="3021012"/>
          </a:xfrm>
          <a:noFill/>
          <a:ln/>
        </p:spPr>
        <p:txBody>
          <a:bodyPr/>
          <a:lstStyle/>
          <a:p>
            <a:r>
              <a:rPr lang="en-US" dirty="0" smtClean="0"/>
              <a:t>The bottom line for sports is </a:t>
            </a:r>
            <a:r>
              <a:rPr lang="en-US" u="sng" dirty="0" smtClean="0"/>
              <a:t>winning</a:t>
            </a:r>
            <a:r>
              <a:rPr lang="en-US" dirty="0" smtClean="0"/>
              <a:t>.</a:t>
            </a:r>
          </a:p>
          <a:p>
            <a:r>
              <a:rPr lang="en-US" dirty="0" smtClean="0"/>
              <a:t>The bottom line for business is </a:t>
            </a:r>
            <a:r>
              <a:rPr lang="en-US" u="sng" dirty="0" smtClean="0"/>
              <a:t>profit</a:t>
            </a:r>
            <a:r>
              <a:rPr lang="en-US" dirty="0" smtClean="0"/>
              <a:t>.</a:t>
            </a:r>
          </a:p>
          <a:p>
            <a:r>
              <a:rPr lang="en-US" u="sng" dirty="0" smtClean="0"/>
              <a:t>Winning teams generate profit</a:t>
            </a:r>
            <a:r>
              <a:rPr lang="en-US" dirty="0" smtClean="0"/>
              <a:t>.</a:t>
            </a:r>
            <a:endParaRPr lang="en-US" dirty="0"/>
          </a:p>
        </p:txBody>
      </p:sp>
      <p:pic>
        <p:nvPicPr>
          <p:cNvPr id="397316" name="Picture 4"/>
          <p:cNvPicPr>
            <a:picLocks noChangeAspect="1" noChangeArrowheads="1"/>
          </p:cNvPicPr>
          <p:nvPr/>
        </p:nvPicPr>
        <p:blipFill>
          <a:blip r:embed="rId2" cstate="print"/>
          <a:srcRect t="3226"/>
          <a:stretch>
            <a:fillRect/>
          </a:stretch>
        </p:blipFill>
        <p:spPr bwMode="auto">
          <a:xfrm>
            <a:off x="381000" y="457200"/>
            <a:ext cx="7856538" cy="2286000"/>
          </a:xfrm>
          <a:prstGeom prst="rect">
            <a:avLst/>
          </a:prstGeom>
          <a:noFill/>
          <a:ln w="9525">
            <a:noFill/>
            <a:miter lim="800000"/>
            <a:headEnd/>
            <a:tailEnd/>
          </a:ln>
          <a:effectLst/>
        </p:spPr>
      </p:pic>
      <p:sp>
        <p:nvSpPr>
          <p:cNvPr id="5" name="Rectangle 3"/>
          <p:cNvSpPr txBox="1">
            <a:spLocks noChangeArrowheads="1"/>
          </p:cNvSpPr>
          <p:nvPr/>
        </p:nvSpPr>
        <p:spPr bwMode="auto">
          <a:xfrm>
            <a:off x="2819400" y="457200"/>
            <a:ext cx="6019800" cy="2065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Wingdings" pitchFamily="2" charset="2"/>
              <a:buChar char="n"/>
              <a:tabLst/>
              <a:defRPr/>
            </a:pP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What is the bottom line for sports and how is it related to the bottom line for business?</a:t>
            </a:r>
            <a:endParaRPr kumimoji="0" lang="en-US" sz="32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ea typeface="+mn-ea"/>
              <a:cs typeface="+mn-cs"/>
            </a:endParaRPr>
          </a:p>
        </p:txBody>
      </p:sp>
    </p:spTree>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2BF7FD22-5F0A-440B-B4A7-830C6EC4373A}" type="slidenum">
              <a:rPr lang="en-US"/>
              <a:pPr/>
              <a:t>29</a:t>
            </a:fld>
            <a:endParaRPr lang="en-US"/>
          </a:p>
        </p:txBody>
      </p:sp>
      <p:sp>
        <p:nvSpPr>
          <p:cNvPr id="568322" name="Rectangle 2"/>
          <p:cNvSpPr>
            <a:spLocks noGrp="1" noChangeArrowheads="1"/>
          </p:cNvSpPr>
          <p:nvPr>
            <p:ph type="title"/>
          </p:nvPr>
        </p:nvSpPr>
        <p:spPr/>
        <p:txBody>
          <a:bodyPr/>
          <a:lstStyle/>
          <a:p>
            <a:r>
              <a:rPr lang="en-US"/>
              <a:t>THE COST OF SUCCESS</a:t>
            </a:r>
          </a:p>
        </p:txBody>
      </p:sp>
      <p:sp>
        <p:nvSpPr>
          <p:cNvPr id="568323" name="Rectangle 3"/>
          <p:cNvSpPr>
            <a:spLocks noGrp="1" noChangeArrowheads="1"/>
          </p:cNvSpPr>
          <p:nvPr>
            <p:ph type="body" idx="1"/>
          </p:nvPr>
        </p:nvSpPr>
        <p:spPr>
          <a:xfrm>
            <a:off x="457200" y="1600200"/>
            <a:ext cx="8229600" cy="2593975"/>
          </a:xfrm>
        </p:spPr>
        <p:txBody>
          <a:bodyPr/>
          <a:lstStyle/>
          <a:p>
            <a:r>
              <a:rPr lang="en-US" dirty="0"/>
              <a:t>Success requires</a:t>
            </a:r>
          </a:p>
          <a:p>
            <a:pPr marL="1200150" lvl="1"/>
            <a:r>
              <a:rPr lang="en-US" dirty="0"/>
              <a:t> skilled coaches</a:t>
            </a:r>
          </a:p>
          <a:p>
            <a:pPr marL="1200150" lvl="1"/>
            <a:r>
              <a:rPr lang="en-US" dirty="0"/>
              <a:t> top-notch players</a:t>
            </a:r>
          </a:p>
          <a:p>
            <a:pPr marL="1200150" lvl="1"/>
            <a:r>
              <a:rPr lang="en-US" dirty="0"/>
              <a:t> popular entertainers</a:t>
            </a:r>
          </a:p>
        </p:txBody>
      </p:sp>
      <p:pic>
        <p:nvPicPr>
          <p:cNvPr id="568324" name="Picture 4"/>
          <p:cNvPicPr>
            <a:picLocks noChangeAspect="1" noChangeArrowheads="1"/>
          </p:cNvPicPr>
          <p:nvPr/>
        </p:nvPicPr>
        <p:blipFill>
          <a:blip r:embed="rId2" cstate="print"/>
          <a:srcRect l="40625" t="38542" r="33594" b="33333"/>
          <a:stretch>
            <a:fillRect/>
          </a:stretch>
        </p:blipFill>
        <p:spPr bwMode="auto">
          <a:xfrm>
            <a:off x="6858000" y="4953000"/>
            <a:ext cx="2057400" cy="1682750"/>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AE8D12F-764C-499A-8644-204E796FEBED}" type="slidenum">
              <a:rPr lang="en-US"/>
              <a:pPr/>
              <a:t>3</a:t>
            </a:fld>
            <a:endParaRPr lang="en-US"/>
          </a:p>
        </p:txBody>
      </p:sp>
      <p:sp>
        <p:nvSpPr>
          <p:cNvPr id="100354" name="Rectangle 2"/>
          <p:cNvSpPr>
            <a:spLocks noGrp="1" noChangeArrowheads="1"/>
          </p:cNvSpPr>
          <p:nvPr>
            <p:ph type="title"/>
          </p:nvPr>
        </p:nvSpPr>
        <p:spPr>
          <a:xfrm>
            <a:off x="381000" y="152400"/>
            <a:ext cx="8077200" cy="1143000"/>
          </a:xfrm>
        </p:spPr>
        <p:txBody>
          <a:bodyPr/>
          <a:lstStyle/>
          <a:p>
            <a:r>
              <a:rPr lang="en-US">
                <a:solidFill>
                  <a:schemeClr val="hlink"/>
                </a:solidFill>
              </a:rPr>
              <a:t>Winning Strategies</a:t>
            </a:r>
          </a:p>
        </p:txBody>
      </p:sp>
      <p:sp>
        <p:nvSpPr>
          <p:cNvPr id="100355" name="Rectangle 3"/>
          <p:cNvSpPr>
            <a:spLocks noGrp="1" noChangeArrowheads="1"/>
          </p:cNvSpPr>
          <p:nvPr>
            <p:ph type="body" idx="1"/>
          </p:nvPr>
        </p:nvSpPr>
        <p:spPr>
          <a:xfrm>
            <a:off x="457200" y="2743200"/>
            <a:ext cx="8458200" cy="3352800"/>
          </a:xfrm>
        </p:spPr>
        <p:txBody>
          <a:bodyPr/>
          <a:lstStyle/>
          <a:p>
            <a:pPr>
              <a:lnSpc>
                <a:spcPct val="90000"/>
              </a:lnSpc>
            </a:pPr>
            <a:r>
              <a:rPr lang="en-US" dirty="0"/>
              <a:t>Brad Pitt has used his fame to draw attention to those in need.</a:t>
            </a:r>
          </a:p>
          <a:p>
            <a:pPr lvl="1">
              <a:lnSpc>
                <a:spcPct val="90000"/>
              </a:lnSpc>
            </a:pPr>
            <a:r>
              <a:rPr lang="en-US" dirty="0"/>
              <a:t>children with AIDS in Africa</a:t>
            </a:r>
          </a:p>
          <a:p>
            <a:pPr lvl="1">
              <a:lnSpc>
                <a:spcPct val="90000"/>
              </a:lnSpc>
            </a:pPr>
            <a:r>
              <a:rPr lang="en-US" dirty="0"/>
              <a:t>the plight of Haitian children</a:t>
            </a:r>
          </a:p>
          <a:p>
            <a:pPr lvl="1">
              <a:lnSpc>
                <a:spcPct val="90000"/>
              </a:lnSpc>
            </a:pPr>
            <a:r>
              <a:rPr lang="en-US" dirty="0"/>
              <a:t>global poverty conditions</a:t>
            </a:r>
          </a:p>
          <a:p>
            <a:pPr lvl="1">
              <a:lnSpc>
                <a:spcPct val="90000"/>
              </a:lnSpc>
            </a:pPr>
            <a:r>
              <a:rPr lang="en-US" dirty="0"/>
              <a:t>helped sponsor architectural competition to rebuild part of New Orleans  </a:t>
            </a:r>
          </a:p>
        </p:txBody>
      </p:sp>
      <p:sp>
        <p:nvSpPr>
          <p:cNvPr id="100356" name="Text Box 4"/>
          <p:cNvSpPr txBox="1">
            <a:spLocks noChangeArrowheads="1"/>
          </p:cNvSpPr>
          <p:nvPr/>
        </p:nvSpPr>
        <p:spPr bwMode="auto">
          <a:xfrm>
            <a:off x="457200" y="1219200"/>
            <a:ext cx="8382000" cy="1190625"/>
          </a:xfrm>
          <a:prstGeom prst="rect">
            <a:avLst/>
          </a:prstGeom>
          <a:noFill/>
          <a:ln w="9525">
            <a:noFill/>
            <a:miter lim="800000"/>
            <a:headEnd/>
            <a:tailEnd/>
          </a:ln>
          <a:effectLst/>
        </p:spPr>
        <p:txBody>
          <a:bodyPr>
            <a:spAutoFit/>
          </a:bodyPr>
          <a:lstStyle/>
          <a:p>
            <a:r>
              <a:rPr lang="en-US" sz="3600" b="1" dirty="0"/>
              <a:t>Fame and Fortune Used to Benefit </a:t>
            </a:r>
            <a:r>
              <a:rPr lang="en-US" sz="3600" b="1" dirty="0" smtClean="0"/>
              <a:t/>
            </a:r>
            <a:br>
              <a:rPr lang="en-US" sz="3600" b="1" dirty="0" smtClean="0"/>
            </a:br>
            <a:r>
              <a:rPr lang="en-US" sz="3600" b="1" dirty="0" smtClean="0"/>
              <a:t>Those </a:t>
            </a:r>
            <a:r>
              <a:rPr lang="en-US" sz="3600" b="1" dirty="0"/>
              <a:t>in Real Need  </a:t>
            </a:r>
          </a:p>
        </p:txBody>
      </p:sp>
    </p:spTree>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9C9A75EB-D606-465C-8D6A-A9BCAACBB700}" type="slidenum">
              <a:rPr lang="en-US"/>
              <a:pPr/>
              <a:t>30</a:t>
            </a:fld>
            <a:endParaRPr lang="en-US"/>
          </a:p>
        </p:txBody>
      </p:sp>
      <p:sp>
        <p:nvSpPr>
          <p:cNvPr id="569346" name="Rectangle 2"/>
          <p:cNvSpPr>
            <a:spLocks noGrp="1" noChangeArrowheads="1"/>
          </p:cNvSpPr>
          <p:nvPr>
            <p:ph type="title"/>
          </p:nvPr>
        </p:nvSpPr>
        <p:spPr/>
        <p:txBody>
          <a:bodyPr/>
          <a:lstStyle/>
          <a:p>
            <a:r>
              <a:rPr lang="en-US" sz="4000">
                <a:solidFill>
                  <a:schemeClr val="hlink"/>
                </a:solidFill>
              </a:rPr>
              <a:t>Attracting and Keeping Coaches</a:t>
            </a:r>
          </a:p>
        </p:txBody>
      </p:sp>
      <p:sp>
        <p:nvSpPr>
          <p:cNvPr id="569347" name="Rectangle 3"/>
          <p:cNvSpPr>
            <a:spLocks noGrp="1" noChangeArrowheads="1"/>
          </p:cNvSpPr>
          <p:nvPr>
            <p:ph type="body" idx="1"/>
          </p:nvPr>
        </p:nvSpPr>
        <p:spPr>
          <a:xfrm>
            <a:off x="457200" y="1600200"/>
            <a:ext cx="8382000" cy="4495800"/>
          </a:xfrm>
        </p:spPr>
        <p:txBody>
          <a:bodyPr/>
          <a:lstStyle/>
          <a:p>
            <a:r>
              <a:rPr lang="en-US" dirty="0"/>
              <a:t>The best coaches can command annual salaries in excess of $1 million</a:t>
            </a:r>
            <a:r>
              <a:rPr lang="en-US" dirty="0" smtClean="0"/>
              <a:t>.</a:t>
            </a:r>
          </a:p>
          <a:p>
            <a:pPr lvl="1"/>
            <a:r>
              <a:rPr lang="en-US" dirty="0" smtClean="0"/>
              <a:t>Success = large bonuses, salary increases, etc.</a:t>
            </a:r>
            <a:br>
              <a:rPr lang="en-US" dirty="0" smtClean="0"/>
            </a:br>
            <a:endParaRPr lang="en-US" dirty="0"/>
          </a:p>
          <a:p>
            <a:r>
              <a:rPr lang="en-US" dirty="0"/>
              <a:t> </a:t>
            </a:r>
            <a:r>
              <a:rPr lang="en-US" b="1" dirty="0"/>
              <a:t>fringe benefits</a:t>
            </a:r>
          </a:p>
          <a:p>
            <a:pPr lvl="1"/>
            <a:r>
              <a:rPr lang="en-US" dirty="0"/>
              <a:t>incentives received in addition to base </a:t>
            </a:r>
            <a:r>
              <a:rPr lang="en-US" dirty="0" smtClean="0"/>
              <a:t>salary</a:t>
            </a:r>
          </a:p>
          <a:p>
            <a:pPr lvl="2">
              <a:buNone/>
            </a:pPr>
            <a:r>
              <a:rPr lang="en-US" dirty="0" smtClean="0"/>
              <a:t>~ Medical Insurance	~ Endorsements</a:t>
            </a:r>
          </a:p>
          <a:p>
            <a:pPr lvl="2">
              <a:buNone/>
            </a:pPr>
            <a:r>
              <a:rPr lang="en-US" dirty="0" smtClean="0"/>
              <a:t>~ Company Cars		~ Radio Shows</a:t>
            </a:r>
          </a:p>
          <a:p>
            <a:pPr lvl="2">
              <a:buNone/>
            </a:pPr>
            <a:r>
              <a:rPr lang="en-US" dirty="0" smtClean="0"/>
              <a:t>~ Paid Travel			~ Extra Income </a:t>
            </a:r>
            <a:r>
              <a:rPr lang="en-US" dirty="0" err="1" smtClean="0"/>
              <a:t>Opps</a:t>
            </a:r>
            <a:endParaRPr lang="en-US" dirty="0"/>
          </a:p>
        </p:txBody>
      </p:sp>
    </p:spTree>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FB143461-DC2E-4675-BF34-434E1B779144}" type="slidenum">
              <a:rPr lang="en-US"/>
              <a:pPr/>
              <a:t>31</a:t>
            </a:fld>
            <a:endParaRPr lang="en-US" dirty="0"/>
          </a:p>
        </p:txBody>
      </p:sp>
      <p:sp>
        <p:nvSpPr>
          <p:cNvPr id="570370" name="Rectangle 2"/>
          <p:cNvSpPr>
            <a:spLocks noGrp="1" noChangeArrowheads="1"/>
          </p:cNvSpPr>
          <p:nvPr>
            <p:ph type="title"/>
          </p:nvPr>
        </p:nvSpPr>
        <p:spPr>
          <a:xfrm>
            <a:off x="228600" y="228600"/>
            <a:ext cx="8458200" cy="1143000"/>
          </a:xfrm>
        </p:spPr>
        <p:txBody>
          <a:bodyPr/>
          <a:lstStyle/>
          <a:p>
            <a:r>
              <a:rPr lang="en-US" sz="4000" dirty="0">
                <a:solidFill>
                  <a:schemeClr val="hlink"/>
                </a:solidFill>
              </a:rPr>
              <a:t>Attracting and Keeping Star Athletes</a:t>
            </a:r>
          </a:p>
        </p:txBody>
      </p:sp>
      <p:sp>
        <p:nvSpPr>
          <p:cNvPr id="570371" name="Rectangle 3"/>
          <p:cNvSpPr>
            <a:spLocks noGrp="1" noChangeArrowheads="1"/>
          </p:cNvSpPr>
          <p:nvPr>
            <p:ph type="body" idx="1"/>
          </p:nvPr>
        </p:nvSpPr>
        <p:spPr>
          <a:xfrm>
            <a:off x="457200" y="1447800"/>
            <a:ext cx="8229600" cy="4648200"/>
          </a:xfrm>
        </p:spPr>
        <p:txBody>
          <a:bodyPr/>
          <a:lstStyle/>
          <a:p>
            <a:r>
              <a:rPr lang="en-US" sz="2600" dirty="0"/>
              <a:t>Competition for top athletes is fierce</a:t>
            </a:r>
            <a:r>
              <a:rPr lang="en-US" sz="2600" dirty="0" smtClean="0"/>
              <a:t>.</a:t>
            </a:r>
          </a:p>
          <a:p>
            <a:r>
              <a:rPr lang="en-US" sz="2600" dirty="0" smtClean="0"/>
              <a:t>Recruiters </a:t>
            </a:r>
            <a:r>
              <a:rPr lang="en-US" sz="2600" dirty="0"/>
              <a:t>compete </a:t>
            </a:r>
            <a:r>
              <a:rPr lang="en-US" sz="2600" dirty="0" smtClean="0"/>
              <a:t>w/ </a:t>
            </a:r>
            <a:r>
              <a:rPr lang="en-US" sz="2600" dirty="0"/>
              <a:t>professional </a:t>
            </a:r>
            <a:r>
              <a:rPr lang="en-US" sz="2600" dirty="0" smtClean="0"/>
              <a:t>&amp; college teams.</a:t>
            </a:r>
          </a:p>
          <a:p>
            <a:endParaRPr lang="en-US" sz="2600" dirty="0"/>
          </a:p>
          <a:p>
            <a:r>
              <a:rPr lang="en-US" sz="2600" dirty="0"/>
              <a:t>Recruiters need a well refined sales and marketing effort to attract talent to their schools</a:t>
            </a:r>
            <a:r>
              <a:rPr lang="en-US" sz="2600" dirty="0" smtClean="0"/>
              <a:t>. (Personal Selling, Financing, &amp; Marketing Info Management)</a:t>
            </a:r>
          </a:p>
          <a:p>
            <a:r>
              <a:rPr lang="en-US" sz="2600" dirty="0" smtClean="0"/>
              <a:t>Convincing while upholding honesty &amp; integrity. </a:t>
            </a:r>
          </a:p>
          <a:p>
            <a:endParaRPr lang="en-US" sz="2600" dirty="0" smtClean="0"/>
          </a:p>
          <a:p>
            <a:r>
              <a:rPr lang="en-US" sz="2600" b="1" u="sng" dirty="0" smtClean="0"/>
              <a:t>Economic Concept</a:t>
            </a:r>
          </a:p>
          <a:p>
            <a:pPr lvl="1"/>
            <a:r>
              <a:rPr lang="en-US" sz="2600" dirty="0" smtClean="0"/>
              <a:t>Supply for Top Athletes Limited</a:t>
            </a:r>
          </a:p>
          <a:p>
            <a:pPr lvl="1"/>
            <a:r>
              <a:rPr lang="en-US" sz="2600" dirty="0" smtClean="0"/>
              <a:t>Demand for them is High.</a:t>
            </a:r>
            <a:endParaRPr lang="en-US" sz="2600" dirty="0"/>
          </a:p>
        </p:txBody>
      </p:sp>
    </p:spTree>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667000"/>
            <a:ext cx="8763000" cy="1143000"/>
          </a:xfrm>
        </p:spPr>
        <p:txBody>
          <a:bodyPr/>
          <a:lstStyle/>
          <a:p>
            <a:r>
              <a:rPr lang="en-US" dirty="0" smtClean="0"/>
              <a:t> </a:t>
            </a:r>
            <a:r>
              <a:rPr lang="en-US" dirty="0" smtClean="0">
                <a:hlinkClick r:id="rId2"/>
              </a:rPr>
              <a:t>Getting a Top Athlete for NY Jets</a:t>
            </a:r>
            <a:endParaRPr lang="en-US" dirty="0"/>
          </a:p>
        </p:txBody>
      </p:sp>
      <p:sp>
        <p:nvSpPr>
          <p:cNvPr id="4" name="Slide Number Placeholder 3"/>
          <p:cNvSpPr>
            <a:spLocks noGrp="1"/>
          </p:cNvSpPr>
          <p:nvPr>
            <p:ph type="sldNum" sz="quarter" idx="12"/>
          </p:nvPr>
        </p:nvSpPr>
        <p:spPr/>
        <p:txBody>
          <a:bodyPr/>
          <a:lstStyle/>
          <a:p>
            <a:fld id="{DE325285-0F7C-4DC3-9381-14AC16B065DD}" type="slidenum">
              <a:rPr lang="en-US" smtClean="0"/>
              <a:pPr/>
              <a:t>32</a:t>
            </a:fld>
            <a:endParaRPr lang="en-US"/>
          </a:p>
        </p:txBody>
      </p:sp>
    </p:spTree>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8D59C0C1-6283-487D-AE87-DC128C98068C}" type="slidenum">
              <a:rPr lang="en-US"/>
              <a:pPr/>
              <a:t>33</a:t>
            </a:fld>
            <a:endParaRPr lang="en-US"/>
          </a:p>
        </p:txBody>
      </p:sp>
      <p:sp>
        <p:nvSpPr>
          <p:cNvPr id="571394" name="Rectangle 2"/>
          <p:cNvSpPr>
            <a:spLocks noGrp="1" noChangeArrowheads="1"/>
          </p:cNvSpPr>
          <p:nvPr>
            <p:ph type="title"/>
          </p:nvPr>
        </p:nvSpPr>
        <p:spPr/>
        <p:txBody>
          <a:bodyPr/>
          <a:lstStyle/>
          <a:p>
            <a:r>
              <a:rPr lang="en-US" sz="4000">
                <a:solidFill>
                  <a:schemeClr val="hlink"/>
                </a:solidFill>
              </a:rPr>
              <a:t>The Price for Top Musicians and Other Entertainers</a:t>
            </a:r>
          </a:p>
        </p:txBody>
      </p:sp>
      <p:sp>
        <p:nvSpPr>
          <p:cNvPr id="571395" name="Rectangle 3"/>
          <p:cNvSpPr>
            <a:spLocks noGrp="1" noChangeArrowheads="1"/>
          </p:cNvSpPr>
          <p:nvPr>
            <p:ph type="body" idx="1"/>
          </p:nvPr>
        </p:nvSpPr>
        <p:spPr>
          <a:xfrm>
            <a:off x="304800" y="1828800"/>
            <a:ext cx="8534400" cy="4267200"/>
          </a:xfrm>
        </p:spPr>
        <p:txBody>
          <a:bodyPr/>
          <a:lstStyle/>
          <a:p>
            <a:r>
              <a:rPr lang="en-US" sz="3000" dirty="0"/>
              <a:t>Popular performers can attract large enough crowds to make an event profitable</a:t>
            </a:r>
            <a:r>
              <a:rPr lang="en-US" sz="3000" dirty="0" smtClean="0"/>
              <a:t>.</a:t>
            </a:r>
          </a:p>
          <a:p>
            <a:r>
              <a:rPr lang="en-US" sz="3000" dirty="0" smtClean="0"/>
              <a:t>Requires legal contracts and large budgets.</a:t>
            </a:r>
          </a:p>
          <a:p>
            <a:endParaRPr lang="en-US" sz="3000" dirty="0"/>
          </a:p>
          <a:p>
            <a:r>
              <a:rPr lang="en-US" sz="3000" dirty="0"/>
              <a:t>Popular celebrities help increase the advertising revenue of their </a:t>
            </a:r>
            <a:r>
              <a:rPr lang="en-US" sz="3000" dirty="0" smtClean="0"/>
              <a:t>TV </a:t>
            </a:r>
            <a:r>
              <a:rPr lang="en-US" sz="3000" dirty="0"/>
              <a:t>shows. </a:t>
            </a:r>
            <a:endParaRPr lang="en-US" sz="3000" dirty="0" smtClean="0"/>
          </a:p>
          <a:p>
            <a:r>
              <a:rPr lang="en-US" sz="3000" dirty="0" smtClean="0"/>
              <a:t>Requires larger salaries for more popular stars</a:t>
            </a:r>
          </a:p>
          <a:p>
            <a:endParaRPr lang="en-US" sz="3000" dirty="0"/>
          </a:p>
        </p:txBody>
      </p:sp>
    </p:spTree>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730373EB-12C0-4CCB-B045-636E2F9E151C}" type="slidenum">
              <a:rPr lang="en-US"/>
              <a:pPr/>
              <a:t>34</a:t>
            </a:fld>
            <a:endParaRPr lang="en-US"/>
          </a:p>
        </p:txBody>
      </p:sp>
      <p:sp>
        <p:nvSpPr>
          <p:cNvPr id="572418" name="Rectangle 2"/>
          <p:cNvSpPr>
            <a:spLocks noGrp="1" noChangeArrowheads="1"/>
          </p:cNvSpPr>
          <p:nvPr>
            <p:ph type="title"/>
          </p:nvPr>
        </p:nvSpPr>
        <p:spPr/>
        <p:txBody>
          <a:bodyPr/>
          <a:lstStyle/>
          <a:p>
            <a:r>
              <a:rPr lang="en-US">
                <a:solidFill>
                  <a:schemeClr val="hlink"/>
                </a:solidFill>
              </a:rPr>
              <a:t>Marketing Women’s Sports</a:t>
            </a:r>
          </a:p>
        </p:txBody>
      </p:sp>
      <p:sp>
        <p:nvSpPr>
          <p:cNvPr id="572419" name="Rectangle 3"/>
          <p:cNvSpPr>
            <a:spLocks noGrp="1" noChangeArrowheads="1"/>
          </p:cNvSpPr>
          <p:nvPr>
            <p:ph type="body" idx="1"/>
          </p:nvPr>
        </p:nvSpPr>
        <p:spPr>
          <a:xfrm>
            <a:off x="457200" y="1981200"/>
            <a:ext cx="8229600" cy="4114800"/>
          </a:xfrm>
        </p:spPr>
        <p:txBody>
          <a:bodyPr/>
          <a:lstStyle/>
          <a:p>
            <a:r>
              <a:rPr lang="en-US" sz="2800" dirty="0" smtClean="0"/>
              <a:t>Women’s sports are seriously neglected</a:t>
            </a:r>
            <a:br>
              <a:rPr lang="en-US" sz="2800" dirty="0" smtClean="0"/>
            </a:br>
            <a:endParaRPr lang="en-US" sz="2800" dirty="0" smtClean="0"/>
          </a:p>
          <a:p>
            <a:r>
              <a:rPr lang="en-US" sz="2800" dirty="0" smtClean="0"/>
              <a:t>U.S. Women’s Soccer Team won the World Cup in 1991 and barely made the news. </a:t>
            </a:r>
            <a:br>
              <a:rPr lang="en-US" sz="2800" dirty="0" smtClean="0"/>
            </a:br>
            <a:endParaRPr lang="en-US" sz="2800" dirty="0" smtClean="0"/>
          </a:p>
          <a:p>
            <a:r>
              <a:rPr lang="en-US" sz="2800" dirty="0" smtClean="0"/>
              <a:t>They received more exposure in </a:t>
            </a:r>
            <a:br>
              <a:rPr lang="en-US" sz="2800" dirty="0" smtClean="0"/>
            </a:br>
            <a:r>
              <a:rPr lang="en-US" sz="2800" dirty="0" smtClean="0"/>
              <a:t>1999 due to their continued </a:t>
            </a:r>
            <a:br>
              <a:rPr lang="en-US" sz="2800" dirty="0" smtClean="0"/>
            </a:br>
            <a:r>
              <a:rPr lang="en-US" sz="2800" dirty="0" smtClean="0"/>
              <a:t>success since 1991.</a:t>
            </a:r>
          </a:p>
          <a:p>
            <a:endParaRPr lang="en-US" sz="2800" dirty="0" smtClean="0"/>
          </a:p>
        </p:txBody>
      </p:sp>
      <p:pic>
        <p:nvPicPr>
          <p:cNvPr id="29698" name="Picture 2" descr="http://i2.cdn.turner.com/si/2012/olympics/2012/writers/grant_wahl/08/03/us-womens-soccer-defense/hope-solo.jpg">
            <a:hlinkClick r:id="rId2"/>
          </p:cNvPr>
          <p:cNvPicPr>
            <a:picLocks noChangeAspect="1" noChangeArrowheads="1"/>
          </p:cNvPicPr>
          <p:nvPr/>
        </p:nvPicPr>
        <p:blipFill>
          <a:blip r:embed="rId3" cstate="print"/>
          <a:srcRect/>
          <a:stretch>
            <a:fillRect/>
          </a:stretch>
        </p:blipFill>
        <p:spPr bwMode="auto">
          <a:xfrm>
            <a:off x="6705600" y="3724083"/>
            <a:ext cx="2438400" cy="3133917"/>
          </a:xfrm>
          <a:prstGeom prst="rect">
            <a:avLst/>
          </a:prstGeom>
          <a:noFill/>
        </p:spPr>
      </p:pic>
    </p:spTree>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33600"/>
            <a:ext cx="9144000" cy="1600200"/>
          </a:xfrm>
        </p:spPr>
        <p:txBody>
          <a:bodyPr/>
          <a:lstStyle/>
          <a:p>
            <a:r>
              <a:rPr lang="en-US" sz="3500" dirty="0" smtClean="0">
                <a:hlinkClick r:id="rId2"/>
              </a:rPr>
              <a:t>Why do Women’s Sports Get Less Attention?</a:t>
            </a:r>
            <a:endParaRPr lang="en-US" sz="3500" dirty="0"/>
          </a:p>
        </p:txBody>
      </p:sp>
      <p:sp>
        <p:nvSpPr>
          <p:cNvPr id="4" name="Slide Number Placeholder 3"/>
          <p:cNvSpPr>
            <a:spLocks noGrp="1"/>
          </p:cNvSpPr>
          <p:nvPr>
            <p:ph type="sldNum" sz="quarter" idx="12"/>
          </p:nvPr>
        </p:nvSpPr>
        <p:spPr/>
        <p:txBody>
          <a:bodyPr/>
          <a:lstStyle/>
          <a:p>
            <a:fld id="{DE325285-0F7C-4DC3-9381-14AC16B065DD}" type="slidenum">
              <a:rPr lang="en-US" smtClean="0"/>
              <a:pPr/>
              <a:t>35</a:t>
            </a:fld>
            <a:endParaRPr lang="en-US"/>
          </a:p>
        </p:txBody>
      </p:sp>
    </p:spTree>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730373EB-12C0-4CCB-B045-636E2F9E151C}" type="slidenum">
              <a:rPr lang="en-US"/>
              <a:pPr/>
              <a:t>36</a:t>
            </a:fld>
            <a:endParaRPr lang="en-US"/>
          </a:p>
        </p:txBody>
      </p:sp>
      <p:sp>
        <p:nvSpPr>
          <p:cNvPr id="572418" name="Rectangle 2"/>
          <p:cNvSpPr>
            <a:spLocks noGrp="1" noChangeArrowheads="1"/>
          </p:cNvSpPr>
          <p:nvPr>
            <p:ph type="title"/>
          </p:nvPr>
        </p:nvSpPr>
        <p:spPr/>
        <p:txBody>
          <a:bodyPr/>
          <a:lstStyle/>
          <a:p>
            <a:r>
              <a:rPr lang="en-US">
                <a:solidFill>
                  <a:schemeClr val="hlink"/>
                </a:solidFill>
              </a:rPr>
              <a:t>Marketing Women’s Sports</a:t>
            </a:r>
          </a:p>
        </p:txBody>
      </p:sp>
      <p:sp>
        <p:nvSpPr>
          <p:cNvPr id="572419" name="Rectangle 3"/>
          <p:cNvSpPr>
            <a:spLocks noGrp="1" noChangeArrowheads="1"/>
          </p:cNvSpPr>
          <p:nvPr>
            <p:ph type="body" idx="1"/>
          </p:nvPr>
        </p:nvSpPr>
        <p:spPr>
          <a:xfrm>
            <a:off x="457200" y="1524000"/>
            <a:ext cx="8229600" cy="4572000"/>
          </a:xfrm>
        </p:spPr>
        <p:txBody>
          <a:bodyPr/>
          <a:lstStyle/>
          <a:p>
            <a:endParaRPr lang="en-US" sz="2800" dirty="0" smtClean="0"/>
          </a:p>
          <a:p>
            <a:r>
              <a:rPr lang="en-US" sz="2800" dirty="0" smtClean="0"/>
              <a:t>Relative </a:t>
            </a:r>
            <a:r>
              <a:rPr lang="en-US" sz="2800" dirty="0"/>
              <a:t>to male counterparts, </a:t>
            </a:r>
            <a:r>
              <a:rPr lang="en-US" sz="2800" dirty="0" smtClean="0"/>
              <a:t>women athletes receive </a:t>
            </a:r>
            <a:r>
              <a:rPr lang="en-US" sz="2800" dirty="0"/>
              <a:t>far less pay</a:t>
            </a:r>
            <a:r>
              <a:rPr lang="en-US" sz="2800" dirty="0" smtClean="0"/>
              <a:t>.</a:t>
            </a:r>
          </a:p>
          <a:p>
            <a:endParaRPr lang="en-US" sz="2800" dirty="0" smtClean="0"/>
          </a:p>
          <a:p>
            <a:r>
              <a:rPr lang="en-US" sz="2800" dirty="0" smtClean="0"/>
              <a:t>More money and exposure of the male sports means more fans.  Fan support = profit. </a:t>
            </a:r>
          </a:p>
          <a:p>
            <a:endParaRPr lang="en-US" sz="2800" dirty="0"/>
          </a:p>
          <a:p>
            <a:r>
              <a:rPr lang="en-US" sz="2800" dirty="0"/>
              <a:t>Creative marketers may develop new products to appeal to females who are relatively new sports fans.</a:t>
            </a:r>
          </a:p>
        </p:txBody>
      </p:sp>
    </p:spTree>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CAAC2F0E-774F-42F4-97D1-749DD684CD15}" type="slidenum">
              <a:rPr lang="en-US"/>
              <a:pPr/>
              <a:t>37</a:t>
            </a:fld>
            <a:endParaRPr lang="en-US"/>
          </a:p>
        </p:txBody>
      </p:sp>
      <p:sp>
        <p:nvSpPr>
          <p:cNvPr id="405507" name="Rectangle 3"/>
          <p:cNvSpPr>
            <a:spLocks noGrp="1" noChangeArrowheads="1"/>
          </p:cNvSpPr>
          <p:nvPr>
            <p:ph type="body" idx="1"/>
          </p:nvPr>
        </p:nvSpPr>
        <p:spPr>
          <a:xfrm>
            <a:off x="2590800" y="685800"/>
            <a:ext cx="6553200" cy="1905000"/>
          </a:xfrm>
          <a:noFill/>
          <a:ln/>
        </p:spPr>
        <p:txBody>
          <a:bodyPr/>
          <a:lstStyle/>
          <a:p>
            <a:r>
              <a:rPr lang="en-US" dirty="0"/>
              <a:t>Why is it important for young, talented, and highly sought-after athletes to hire trustworthy agents to represent them?</a:t>
            </a:r>
          </a:p>
        </p:txBody>
      </p:sp>
      <p:pic>
        <p:nvPicPr>
          <p:cNvPr id="405508" name="Picture 4"/>
          <p:cNvPicPr>
            <a:picLocks noChangeAspect="1" noChangeArrowheads="1"/>
          </p:cNvPicPr>
          <p:nvPr/>
        </p:nvPicPr>
        <p:blipFill>
          <a:blip r:embed="rId2" cstate="print"/>
          <a:srcRect t="3226"/>
          <a:stretch>
            <a:fillRect/>
          </a:stretch>
        </p:blipFill>
        <p:spPr bwMode="auto">
          <a:xfrm>
            <a:off x="381000" y="457200"/>
            <a:ext cx="7856538" cy="2286000"/>
          </a:xfrm>
          <a:prstGeom prst="rect">
            <a:avLst/>
          </a:prstGeom>
          <a:noFill/>
          <a:ln w="9525">
            <a:noFill/>
            <a:miter lim="800000"/>
            <a:headEnd/>
            <a:tailEnd/>
          </a:ln>
          <a:effectLst/>
        </p:spPr>
      </p:pic>
      <p:sp>
        <p:nvSpPr>
          <p:cNvPr id="5" name="Rectangle 3"/>
          <p:cNvSpPr txBox="1">
            <a:spLocks noChangeArrowheads="1"/>
          </p:cNvSpPr>
          <p:nvPr/>
        </p:nvSpPr>
        <p:spPr bwMode="auto">
          <a:xfrm>
            <a:off x="457200" y="3657600"/>
            <a:ext cx="8305800" cy="2438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Wingdings" pitchFamily="2" charset="2"/>
              <a:buChar char="n"/>
              <a:tabLst/>
              <a:defRPr/>
            </a:pPr>
            <a:r>
              <a:rPr kumimoji="0" lang="en-US" sz="31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Unscrupulous (crooked) agents</a:t>
            </a:r>
            <a:r>
              <a:rPr kumimoji="0" lang="en-US" sz="3100" b="0" i="0" u="none" strike="noStrike" kern="0" cap="none" spc="0" normalizeH="0" noProof="0" dirty="0" smtClean="0">
                <a:ln>
                  <a:noFill/>
                </a:ln>
                <a:solidFill>
                  <a:schemeClr val="tx1"/>
                </a:solidFill>
                <a:effectLst>
                  <a:outerShdw blurRad="38100" dist="38100" dir="2700000" algn="tl">
                    <a:srgbClr val="000000"/>
                  </a:outerShdw>
                </a:effectLst>
                <a:uLnTx/>
                <a:uFillTx/>
                <a:latin typeface="+mn-lt"/>
                <a:ea typeface="+mn-ea"/>
                <a:cs typeface="+mn-cs"/>
              </a:rPr>
              <a:t> and recruiters may take unfair advantage of poorly informed athletes.  They need trustworthy agents who will look out for their best interests and negotiate a fair deal. </a:t>
            </a:r>
            <a:r>
              <a:rPr kumimoji="0" lang="en-US" sz="31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 </a:t>
            </a:r>
            <a:endParaRPr kumimoji="0" lang="en-US" sz="31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ea typeface="+mn-ea"/>
              <a:cs typeface="+mn-cs"/>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showMasterSp="0">
  <p:cSld>
    <p:bg>
      <p:bgPr>
        <a:solidFill>
          <a:schemeClr val="accent4">
            <a:lumMod val="50000"/>
          </a:schemeClr>
        </a:solidFill>
        <a:effectLst/>
      </p:bgPr>
    </p:bg>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A9C0276E-2BBE-4B1F-A647-8B6C16511BFF}" type="slidenum">
              <a:rPr lang="en-US"/>
              <a:pPr/>
              <a:t>38</a:t>
            </a:fld>
            <a:endParaRPr lang="en-US"/>
          </a:p>
        </p:txBody>
      </p:sp>
      <p:sp>
        <p:nvSpPr>
          <p:cNvPr id="535554" name="Rectangle 2"/>
          <p:cNvSpPr>
            <a:spLocks noGrp="1" noChangeArrowheads="1"/>
          </p:cNvSpPr>
          <p:nvPr>
            <p:ph type="title"/>
          </p:nvPr>
        </p:nvSpPr>
        <p:spPr>
          <a:xfrm>
            <a:off x="685800" y="609600"/>
            <a:ext cx="8229600" cy="1143000"/>
          </a:xfrm>
        </p:spPr>
        <p:txBody>
          <a:bodyPr/>
          <a:lstStyle/>
          <a:p>
            <a:r>
              <a:rPr lang="en-US" sz="2000">
                <a:solidFill>
                  <a:srgbClr val="339933"/>
                </a:solidFill>
              </a:rPr>
              <a:t>Lesson 7.3</a:t>
            </a:r>
            <a:r>
              <a:rPr lang="en-US" sz="2000">
                <a:solidFill>
                  <a:srgbClr val="00CC00"/>
                </a:solidFill>
              </a:rPr>
              <a:t/>
            </a:r>
            <a:br>
              <a:rPr lang="en-US" sz="2000">
                <a:solidFill>
                  <a:srgbClr val="00CC00"/>
                </a:solidFill>
              </a:rPr>
            </a:br>
            <a:r>
              <a:rPr lang="en-US" sz="4000">
                <a:solidFill>
                  <a:schemeClr val="tx1"/>
                </a:solidFill>
              </a:rPr>
              <a:t>Customized Entertainment</a:t>
            </a:r>
            <a:r>
              <a:rPr lang="en-US" sz="4000">
                <a:solidFill>
                  <a:srgbClr val="990000"/>
                </a:solidFill>
              </a:rPr>
              <a:t>  </a:t>
            </a:r>
          </a:p>
        </p:txBody>
      </p:sp>
      <p:sp>
        <p:nvSpPr>
          <p:cNvPr id="535555" name="Rectangle 3"/>
          <p:cNvSpPr>
            <a:spLocks noGrp="1" noChangeArrowheads="1"/>
          </p:cNvSpPr>
          <p:nvPr>
            <p:ph type="body" idx="1"/>
          </p:nvPr>
        </p:nvSpPr>
        <p:spPr>
          <a:xfrm>
            <a:off x="457200" y="2286000"/>
            <a:ext cx="8229600" cy="3810000"/>
          </a:xfrm>
        </p:spPr>
        <p:txBody>
          <a:bodyPr/>
          <a:lstStyle/>
          <a:p>
            <a:pPr>
              <a:buFont typeface="Wingdings" pitchFamily="2" charset="2"/>
              <a:buNone/>
            </a:pPr>
            <a:r>
              <a:rPr lang="en-US" sz="3600" b="1" dirty="0">
                <a:solidFill>
                  <a:schemeClr val="hlink"/>
                </a:solidFill>
              </a:rPr>
              <a:t>Goals</a:t>
            </a:r>
          </a:p>
          <a:p>
            <a:r>
              <a:rPr lang="en-US" dirty="0"/>
              <a:t>Define customizing.</a:t>
            </a:r>
          </a:p>
          <a:p>
            <a:r>
              <a:rPr lang="en-US" dirty="0"/>
              <a:t>Describe the financial impact of Baby Boomers on the entertainment industry.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4966F115-0B2C-408F-A9E4-14A78F6E7EBC}" type="slidenum">
              <a:rPr lang="en-US"/>
              <a:pPr/>
              <a:t>39</a:t>
            </a:fld>
            <a:endParaRPr lang="en-US"/>
          </a:p>
        </p:txBody>
      </p:sp>
      <p:sp>
        <p:nvSpPr>
          <p:cNvPr id="573442" name="Rectangle 2"/>
          <p:cNvSpPr>
            <a:spLocks noGrp="1" noChangeArrowheads="1"/>
          </p:cNvSpPr>
          <p:nvPr>
            <p:ph type="title"/>
          </p:nvPr>
        </p:nvSpPr>
        <p:spPr/>
        <p:txBody>
          <a:bodyPr/>
          <a:lstStyle/>
          <a:p>
            <a:r>
              <a:rPr lang="en-US"/>
              <a:t>CUSTOMIZING PRODUCTS</a:t>
            </a:r>
          </a:p>
        </p:txBody>
      </p:sp>
      <p:sp>
        <p:nvSpPr>
          <p:cNvPr id="573443" name="Rectangle 3"/>
          <p:cNvSpPr>
            <a:spLocks noGrp="1" noChangeArrowheads="1"/>
          </p:cNvSpPr>
          <p:nvPr>
            <p:ph type="body" idx="1"/>
          </p:nvPr>
        </p:nvSpPr>
        <p:spPr>
          <a:xfrm>
            <a:off x="609600" y="1978025"/>
            <a:ext cx="8077200" cy="4422775"/>
          </a:xfrm>
        </p:spPr>
        <p:txBody>
          <a:bodyPr/>
          <a:lstStyle/>
          <a:p>
            <a:r>
              <a:rPr lang="en-US" b="1" dirty="0"/>
              <a:t>customizing</a:t>
            </a:r>
          </a:p>
          <a:p>
            <a:pPr lvl="1"/>
            <a:r>
              <a:rPr lang="en-US" dirty="0"/>
              <a:t>changing a product to fit the needs or wants of a particular market</a:t>
            </a:r>
          </a:p>
          <a:p>
            <a:pPr lvl="1"/>
            <a:endParaRPr lang="en-US" dirty="0"/>
          </a:p>
          <a:p>
            <a:r>
              <a:rPr lang="en-US" b="1" dirty="0"/>
              <a:t>impromptu</a:t>
            </a:r>
            <a:r>
              <a:rPr lang="en-US" dirty="0"/>
              <a:t> </a:t>
            </a:r>
          </a:p>
          <a:p>
            <a:pPr lvl="1"/>
            <a:r>
              <a:rPr lang="en-US" dirty="0"/>
              <a:t>spontaneous and </a:t>
            </a:r>
            <a:r>
              <a:rPr lang="en-US" dirty="0" smtClean="0"/>
              <a:t>changing</a:t>
            </a:r>
          </a:p>
          <a:p>
            <a:pPr lvl="1"/>
            <a:r>
              <a:rPr lang="en-US" u="sng" dirty="0" smtClean="0">
                <a:solidFill>
                  <a:schemeClr val="tx2">
                    <a:lumMod val="50000"/>
                  </a:schemeClr>
                </a:solidFill>
              </a:rPr>
              <a:t>Example</a:t>
            </a:r>
            <a:r>
              <a:rPr lang="en-US" dirty="0" smtClean="0"/>
              <a:t>: comedian altering their act based on audience reaction and participation </a:t>
            </a:r>
            <a:endParaRPr lang="en-US" dirty="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accent4">
            <a:lumMod val="50000"/>
          </a:schemeClr>
        </a:solidFill>
        <a:effectLst/>
      </p:bgPr>
    </p:bg>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FB78B028-1645-4487-A7A6-FD4AEF2BB012}" type="slidenum">
              <a:rPr lang="en-US"/>
              <a:pPr/>
              <a:t>4</a:t>
            </a:fld>
            <a:endParaRPr lang="en-US"/>
          </a:p>
        </p:txBody>
      </p:sp>
      <p:sp>
        <p:nvSpPr>
          <p:cNvPr id="302082" name="Rectangle 2"/>
          <p:cNvSpPr>
            <a:spLocks noGrp="1" noChangeArrowheads="1"/>
          </p:cNvSpPr>
          <p:nvPr>
            <p:ph type="title"/>
          </p:nvPr>
        </p:nvSpPr>
        <p:spPr>
          <a:xfrm>
            <a:off x="685800" y="609600"/>
            <a:ext cx="8229600" cy="1143000"/>
          </a:xfrm>
        </p:spPr>
        <p:txBody>
          <a:bodyPr/>
          <a:lstStyle/>
          <a:p>
            <a:r>
              <a:rPr lang="en-US" sz="2000">
                <a:solidFill>
                  <a:srgbClr val="339933"/>
                </a:solidFill>
              </a:rPr>
              <a:t>Lesson 7.1</a:t>
            </a:r>
            <a:r>
              <a:rPr lang="en-US" sz="2000">
                <a:solidFill>
                  <a:srgbClr val="00CC00"/>
                </a:solidFill>
              </a:rPr>
              <a:t/>
            </a:r>
            <a:br>
              <a:rPr lang="en-US" sz="2000">
                <a:solidFill>
                  <a:srgbClr val="00CC00"/>
                </a:solidFill>
              </a:rPr>
            </a:br>
            <a:r>
              <a:rPr lang="en-US" sz="4000">
                <a:solidFill>
                  <a:schemeClr val="tx1"/>
                </a:solidFill>
              </a:rPr>
              <a:t>The Product Mix</a:t>
            </a:r>
            <a:r>
              <a:rPr lang="en-US" sz="4000">
                <a:solidFill>
                  <a:srgbClr val="990000"/>
                </a:solidFill>
              </a:rPr>
              <a:t>  </a:t>
            </a:r>
          </a:p>
        </p:txBody>
      </p:sp>
      <p:sp>
        <p:nvSpPr>
          <p:cNvPr id="302083" name="Rectangle 3"/>
          <p:cNvSpPr>
            <a:spLocks noGrp="1" noChangeArrowheads="1"/>
          </p:cNvSpPr>
          <p:nvPr>
            <p:ph type="body" idx="1"/>
          </p:nvPr>
        </p:nvSpPr>
        <p:spPr/>
        <p:txBody>
          <a:bodyPr/>
          <a:lstStyle/>
          <a:p>
            <a:pPr>
              <a:buFont typeface="Wingdings" pitchFamily="2" charset="2"/>
              <a:buNone/>
            </a:pPr>
            <a:r>
              <a:rPr lang="en-US" sz="3600" b="1">
                <a:solidFill>
                  <a:schemeClr val="hlink"/>
                </a:solidFill>
              </a:rPr>
              <a:t>Goals</a:t>
            </a:r>
          </a:p>
          <a:p>
            <a:r>
              <a:rPr lang="en-US"/>
              <a:t>Define product mix, product extension, and product enhancement.</a:t>
            </a:r>
          </a:p>
          <a:p>
            <a:r>
              <a:rPr lang="en-US"/>
              <a:t>List and describe the components of the product mix.</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E6880B4A-6233-487E-BC92-CFEE58710769}" type="slidenum">
              <a:rPr lang="en-US"/>
              <a:pPr/>
              <a:t>40</a:t>
            </a:fld>
            <a:endParaRPr lang="en-US"/>
          </a:p>
        </p:txBody>
      </p:sp>
      <p:sp>
        <p:nvSpPr>
          <p:cNvPr id="574466" name="Rectangle 2"/>
          <p:cNvSpPr>
            <a:spLocks noGrp="1" noChangeArrowheads="1"/>
          </p:cNvSpPr>
          <p:nvPr>
            <p:ph type="title"/>
          </p:nvPr>
        </p:nvSpPr>
        <p:spPr/>
        <p:txBody>
          <a:bodyPr/>
          <a:lstStyle/>
          <a:p>
            <a:r>
              <a:rPr lang="en-US">
                <a:solidFill>
                  <a:schemeClr val="hlink"/>
                </a:solidFill>
              </a:rPr>
              <a:t>Local TV American Style</a:t>
            </a:r>
          </a:p>
        </p:txBody>
      </p:sp>
      <p:sp>
        <p:nvSpPr>
          <p:cNvPr id="574467" name="Rectangle 3"/>
          <p:cNvSpPr>
            <a:spLocks noGrp="1" noChangeArrowheads="1"/>
          </p:cNvSpPr>
          <p:nvPr>
            <p:ph type="body" idx="1"/>
          </p:nvPr>
        </p:nvSpPr>
        <p:spPr>
          <a:xfrm>
            <a:off x="304800" y="1600200"/>
            <a:ext cx="8382000" cy="4495800"/>
          </a:xfrm>
        </p:spPr>
        <p:txBody>
          <a:bodyPr/>
          <a:lstStyle/>
          <a:p>
            <a:r>
              <a:rPr lang="en-US" sz="3000" dirty="0" smtClean="0"/>
              <a:t>Product planning for the majority of national network TV shows take place in L.A.</a:t>
            </a:r>
          </a:p>
          <a:p>
            <a:pPr lvl="1"/>
            <a:r>
              <a:rPr lang="en-US" sz="2600" dirty="0" smtClean="0"/>
              <a:t>Expensive and require large audiences to attract advertisers to cover the production costs.</a:t>
            </a:r>
          </a:p>
          <a:p>
            <a:pPr lvl="1"/>
            <a:endParaRPr lang="en-US" sz="2600" dirty="0" smtClean="0"/>
          </a:p>
          <a:p>
            <a:r>
              <a:rPr lang="en-US" sz="3000" dirty="0" smtClean="0"/>
              <a:t>Local </a:t>
            </a:r>
            <a:r>
              <a:rPr lang="en-US" sz="3000" dirty="0"/>
              <a:t>programming is less expensive to produce, </a:t>
            </a:r>
            <a:r>
              <a:rPr lang="en-US" sz="3000" dirty="0" smtClean="0"/>
              <a:t>but </a:t>
            </a:r>
            <a:r>
              <a:rPr lang="en-US" sz="3000" dirty="0"/>
              <a:t>has fallen out of favor with major networks</a:t>
            </a:r>
            <a:r>
              <a:rPr lang="en-US" sz="3000" dirty="0" smtClean="0"/>
              <a:t>.</a:t>
            </a:r>
          </a:p>
          <a:p>
            <a:pPr lvl="1"/>
            <a:r>
              <a:rPr lang="en-US" sz="2600" dirty="0" smtClean="0"/>
              <a:t>Does not attract enough viewers to </a:t>
            </a:r>
            <a:br>
              <a:rPr lang="en-US" sz="2600" dirty="0" smtClean="0"/>
            </a:br>
            <a:r>
              <a:rPr lang="en-US" sz="2600" dirty="0" smtClean="0"/>
              <a:t>draw in advertisers. </a:t>
            </a:r>
            <a:endParaRPr lang="en-US" sz="2600" dirty="0"/>
          </a:p>
        </p:txBody>
      </p:sp>
      <p:pic>
        <p:nvPicPr>
          <p:cNvPr id="574468" name="Picture 4"/>
          <p:cNvPicPr>
            <a:picLocks noChangeAspect="1" noChangeArrowheads="1"/>
          </p:cNvPicPr>
          <p:nvPr/>
        </p:nvPicPr>
        <p:blipFill>
          <a:blip r:embed="rId2" cstate="print"/>
          <a:srcRect l="30469" t="57292" r="44531" b="18750"/>
          <a:stretch>
            <a:fillRect/>
          </a:stretch>
        </p:blipFill>
        <p:spPr bwMode="auto">
          <a:xfrm>
            <a:off x="6934200" y="5268912"/>
            <a:ext cx="2209800" cy="1589088"/>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2938F1AF-696E-40C4-8E69-76DA103FF091}" type="slidenum">
              <a:rPr lang="en-US"/>
              <a:pPr/>
              <a:t>41</a:t>
            </a:fld>
            <a:endParaRPr lang="en-US"/>
          </a:p>
        </p:txBody>
      </p:sp>
      <p:sp>
        <p:nvSpPr>
          <p:cNvPr id="590850" name="Rectangle 2"/>
          <p:cNvSpPr>
            <a:spLocks noGrp="1" noChangeArrowheads="1"/>
          </p:cNvSpPr>
          <p:nvPr>
            <p:ph type="body" idx="1"/>
          </p:nvPr>
        </p:nvSpPr>
        <p:spPr>
          <a:xfrm>
            <a:off x="533400" y="1447801"/>
            <a:ext cx="7772400" cy="4084638"/>
          </a:xfrm>
        </p:spPr>
        <p:txBody>
          <a:bodyPr/>
          <a:lstStyle/>
          <a:p>
            <a:pPr lvl="1"/>
            <a:r>
              <a:rPr lang="en-US" dirty="0" smtClean="0"/>
              <a:t>Used to be produced locally and developed specifically for the children in that area.</a:t>
            </a:r>
            <a:br>
              <a:rPr lang="en-US" dirty="0" smtClean="0"/>
            </a:br>
            <a:endParaRPr lang="en-US" dirty="0" smtClean="0"/>
          </a:p>
          <a:p>
            <a:pPr lvl="1"/>
            <a:r>
              <a:rPr lang="en-US" dirty="0" smtClean="0"/>
              <a:t>Had large impact on children</a:t>
            </a:r>
            <a:r>
              <a:rPr lang="en-US" dirty="0"/>
              <a:t>, </a:t>
            </a:r>
            <a:r>
              <a:rPr lang="en-US" dirty="0" smtClean="0"/>
              <a:t>so parents </a:t>
            </a:r>
            <a:r>
              <a:rPr lang="en-US" dirty="0"/>
              <a:t>requested that hosts not endorse products</a:t>
            </a:r>
            <a:r>
              <a:rPr lang="en-US" dirty="0" smtClean="0"/>
              <a:t>.</a:t>
            </a:r>
            <a:br>
              <a:rPr lang="en-US" dirty="0" smtClean="0"/>
            </a:br>
            <a:endParaRPr lang="en-US" dirty="0"/>
          </a:p>
          <a:p>
            <a:pPr lvl="1"/>
            <a:r>
              <a:rPr lang="en-US" dirty="0" smtClean="0"/>
              <a:t>So, advertisers </a:t>
            </a:r>
            <a:r>
              <a:rPr lang="en-US" dirty="0"/>
              <a:t>lost interest in </a:t>
            </a:r>
            <a:r>
              <a:rPr lang="en-US" dirty="0" smtClean="0"/>
              <a:t/>
            </a:r>
            <a:br>
              <a:rPr lang="en-US" dirty="0" smtClean="0"/>
            </a:br>
            <a:r>
              <a:rPr lang="en-US" dirty="0" smtClean="0"/>
              <a:t>sponsoring </a:t>
            </a:r>
            <a:r>
              <a:rPr lang="en-US" dirty="0"/>
              <a:t>locally produced </a:t>
            </a:r>
            <a:r>
              <a:rPr lang="en-US" dirty="0" smtClean="0"/>
              <a:t/>
            </a:r>
            <a:br>
              <a:rPr lang="en-US" dirty="0" smtClean="0"/>
            </a:br>
            <a:r>
              <a:rPr lang="en-US" dirty="0" smtClean="0"/>
              <a:t>children’s </a:t>
            </a:r>
            <a:r>
              <a:rPr lang="en-US" dirty="0"/>
              <a:t>shows.</a:t>
            </a:r>
          </a:p>
        </p:txBody>
      </p:sp>
      <p:sp>
        <p:nvSpPr>
          <p:cNvPr id="590851" name="Rectangle 3"/>
          <p:cNvSpPr>
            <a:spLocks noChangeArrowheads="1"/>
          </p:cNvSpPr>
          <p:nvPr/>
        </p:nvSpPr>
        <p:spPr bwMode="auto">
          <a:xfrm>
            <a:off x="533400" y="457200"/>
            <a:ext cx="7772400" cy="762000"/>
          </a:xfrm>
          <a:prstGeom prst="rect">
            <a:avLst/>
          </a:prstGeom>
          <a:noFill/>
          <a:ln w="9525">
            <a:noFill/>
            <a:miter lim="800000"/>
            <a:headEnd/>
            <a:tailEnd/>
          </a:ln>
          <a:effectLst/>
        </p:spPr>
        <p:txBody>
          <a:bodyPr/>
          <a:lstStyle/>
          <a:p>
            <a:pPr marL="342900" indent="-342900">
              <a:spcBef>
                <a:spcPct val="20000"/>
              </a:spcBef>
              <a:buClr>
                <a:schemeClr val="hlink"/>
              </a:buClr>
              <a:buSzPct val="80000"/>
              <a:buFont typeface="Wingdings" pitchFamily="2" charset="2"/>
              <a:buChar char="n"/>
            </a:pPr>
            <a:r>
              <a:rPr lang="en-US" sz="3200" dirty="0">
                <a:effectLst>
                  <a:outerShdw blurRad="38100" dist="38100" dir="2700000" algn="tl">
                    <a:srgbClr val="000000"/>
                  </a:outerShdw>
                </a:effectLst>
                <a:latin typeface="Tahoma" charset="0"/>
                <a:cs typeface="Arial" charset="0"/>
              </a:rPr>
              <a:t>Children’s Programming</a:t>
            </a:r>
          </a:p>
        </p:txBody>
      </p:sp>
      <p:pic>
        <p:nvPicPr>
          <p:cNvPr id="23554" name="Picture 2" descr="http://cdn.dipity.com/uploads/events/6f6231aed878d7ba8019d1699958035e_1M.png">
            <a:hlinkClick r:id="rId2"/>
          </p:cNvPr>
          <p:cNvPicPr>
            <a:picLocks noChangeAspect="1" noChangeArrowheads="1"/>
          </p:cNvPicPr>
          <p:nvPr/>
        </p:nvPicPr>
        <p:blipFill>
          <a:blip r:embed="rId3" cstate="print"/>
          <a:srcRect/>
          <a:stretch>
            <a:fillRect/>
          </a:stretch>
        </p:blipFill>
        <p:spPr bwMode="auto">
          <a:xfrm>
            <a:off x="6858000" y="4225353"/>
            <a:ext cx="2286000" cy="2632647"/>
          </a:xfrm>
          <a:prstGeom prst="rect">
            <a:avLst/>
          </a:prstGeom>
          <a:noFill/>
        </p:spPr>
      </p:pic>
    </p:spTree>
  </p:cSld>
  <p:clrMapOvr>
    <a:masterClrMapping/>
  </p:clrMapOvr>
  <p:transition>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F1C02790-3384-44E9-8345-D8CE2D9392ED}" type="slidenum">
              <a:rPr lang="en-US"/>
              <a:pPr/>
              <a:t>42</a:t>
            </a:fld>
            <a:endParaRPr lang="en-US"/>
          </a:p>
        </p:txBody>
      </p:sp>
      <p:sp>
        <p:nvSpPr>
          <p:cNvPr id="580610" name="Rectangle 2"/>
          <p:cNvSpPr>
            <a:spLocks noGrp="1" noChangeArrowheads="1"/>
          </p:cNvSpPr>
          <p:nvPr>
            <p:ph type="body" idx="1"/>
          </p:nvPr>
        </p:nvSpPr>
        <p:spPr>
          <a:xfrm>
            <a:off x="457200" y="1143000"/>
            <a:ext cx="8382000" cy="5715000"/>
          </a:xfrm>
        </p:spPr>
        <p:txBody>
          <a:bodyPr/>
          <a:lstStyle/>
          <a:p>
            <a:pPr lvl="1"/>
            <a:r>
              <a:rPr lang="en-US" sz="2700" dirty="0" smtClean="0"/>
              <a:t>Sports broadcasted local until Cable </a:t>
            </a:r>
            <a:br>
              <a:rPr lang="en-US" sz="2700" dirty="0" smtClean="0"/>
            </a:br>
            <a:r>
              <a:rPr lang="en-US" sz="2700" dirty="0" smtClean="0"/>
              <a:t>changed the distribution system drastically.</a:t>
            </a:r>
          </a:p>
          <a:p>
            <a:pPr lvl="2"/>
            <a:r>
              <a:rPr lang="en-US" dirty="0" smtClean="0"/>
              <a:t>National Broadcast, Pay-Per-Views, etc.</a:t>
            </a:r>
          </a:p>
          <a:p>
            <a:pPr lvl="5"/>
            <a:endParaRPr lang="en-US" dirty="0" smtClean="0"/>
          </a:p>
          <a:p>
            <a:pPr lvl="1"/>
            <a:r>
              <a:rPr lang="en-US" sz="2700" dirty="0" smtClean="0"/>
              <a:t>Excessive </a:t>
            </a:r>
            <a:r>
              <a:rPr lang="en-US" sz="2700" dirty="0"/>
              <a:t>salaries of sports figures have helped drive up the costs of television coverage of sporting </a:t>
            </a:r>
            <a:r>
              <a:rPr lang="en-US" sz="2700" dirty="0" smtClean="0"/>
              <a:t>events.</a:t>
            </a:r>
          </a:p>
          <a:p>
            <a:pPr lvl="5"/>
            <a:endParaRPr lang="en-US" dirty="0"/>
          </a:p>
          <a:p>
            <a:r>
              <a:rPr lang="en-US" b="1" dirty="0"/>
              <a:t>tiering</a:t>
            </a:r>
          </a:p>
          <a:p>
            <a:pPr lvl="1"/>
            <a:r>
              <a:rPr lang="en-US" sz="2700" dirty="0"/>
              <a:t>specific sports programs will be offered outside the basic cable or satellite </a:t>
            </a:r>
            <a:r>
              <a:rPr lang="en-US" sz="2700" dirty="0" smtClean="0"/>
              <a:t>package</a:t>
            </a:r>
          </a:p>
          <a:p>
            <a:pPr lvl="1"/>
            <a:r>
              <a:rPr lang="en-US" sz="2700" dirty="0" smtClean="0"/>
              <a:t>consumers choose their level of service/channels</a:t>
            </a:r>
            <a:endParaRPr lang="en-US" sz="2700" dirty="0"/>
          </a:p>
        </p:txBody>
      </p:sp>
      <p:sp>
        <p:nvSpPr>
          <p:cNvPr id="580611" name="Rectangle 3"/>
          <p:cNvSpPr>
            <a:spLocks noChangeArrowheads="1"/>
          </p:cNvSpPr>
          <p:nvPr/>
        </p:nvSpPr>
        <p:spPr bwMode="auto">
          <a:xfrm>
            <a:off x="457200" y="381000"/>
            <a:ext cx="7772400" cy="762000"/>
          </a:xfrm>
          <a:prstGeom prst="rect">
            <a:avLst/>
          </a:prstGeom>
          <a:noFill/>
          <a:ln w="9525">
            <a:noFill/>
            <a:miter lim="800000"/>
            <a:headEnd/>
            <a:tailEnd/>
          </a:ln>
          <a:effectLst/>
        </p:spPr>
        <p:txBody>
          <a:bodyPr/>
          <a:lstStyle/>
          <a:p>
            <a:pPr marL="342900" indent="-342900">
              <a:spcBef>
                <a:spcPct val="20000"/>
              </a:spcBef>
              <a:buClr>
                <a:schemeClr val="hlink"/>
              </a:buClr>
              <a:buSzPct val="80000"/>
              <a:buFont typeface="Wingdings" pitchFamily="2" charset="2"/>
              <a:buChar char="n"/>
            </a:pPr>
            <a:r>
              <a:rPr lang="en-US" sz="3200" dirty="0">
                <a:effectLst>
                  <a:outerShdw blurRad="38100" dist="38100" dir="2700000" algn="tl">
                    <a:srgbClr val="000000"/>
                  </a:outerShdw>
                </a:effectLst>
                <a:latin typeface="Tahoma" charset="0"/>
                <a:cs typeface="Arial" charset="0"/>
              </a:rPr>
              <a:t>Sports Programming</a:t>
            </a:r>
          </a:p>
        </p:txBody>
      </p:sp>
      <p:pic>
        <p:nvPicPr>
          <p:cNvPr id="580612" name="Picture 4"/>
          <p:cNvPicPr>
            <a:picLocks noChangeAspect="1" noChangeArrowheads="1"/>
          </p:cNvPicPr>
          <p:nvPr/>
        </p:nvPicPr>
        <p:blipFill>
          <a:blip r:embed="rId2" cstate="print"/>
          <a:srcRect l="6250" t="40625" r="69531" b="35417"/>
          <a:stretch>
            <a:fillRect/>
          </a:stretch>
        </p:blipFill>
        <p:spPr bwMode="auto">
          <a:xfrm>
            <a:off x="7192754" y="0"/>
            <a:ext cx="1951246" cy="1447800"/>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55D218AB-BDBA-484B-A976-2FFB126FB790}" type="slidenum">
              <a:rPr lang="en-US"/>
              <a:pPr/>
              <a:t>43</a:t>
            </a:fld>
            <a:endParaRPr lang="en-US"/>
          </a:p>
        </p:txBody>
      </p:sp>
      <p:sp>
        <p:nvSpPr>
          <p:cNvPr id="576514" name="Rectangle 2"/>
          <p:cNvSpPr>
            <a:spLocks noGrp="1" noChangeArrowheads="1"/>
          </p:cNvSpPr>
          <p:nvPr>
            <p:ph type="title"/>
          </p:nvPr>
        </p:nvSpPr>
        <p:spPr/>
        <p:txBody>
          <a:bodyPr/>
          <a:lstStyle/>
          <a:p>
            <a:r>
              <a:rPr lang="en-US" dirty="0">
                <a:solidFill>
                  <a:schemeClr val="hlink"/>
                </a:solidFill>
              </a:rPr>
              <a:t>Public TV and Radio</a:t>
            </a:r>
          </a:p>
        </p:txBody>
      </p:sp>
      <p:sp>
        <p:nvSpPr>
          <p:cNvPr id="576515" name="Rectangle 3"/>
          <p:cNvSpPr>
            <a:spLocks noGrp="1" noChangeArrowheads="1"/>
          </p:cNvSpPr>
          <p:nvPr>
            <p:ph type="body" idx="1"/>
          </p:nvPr>
        </p:nvSpPr>
        <p:spPr>
          <a:xfrm>
            <a:off x="457200" y="1600200"/>
            <a:ext cx="8686800" cy="4648200"/>
          </a:xfrm>
        </p:spPr>
        <p:txBody>
          <a:bodyPr/>
          <a:lstStyle/>
          <a:p>
            <a:r>
              <a:rPr lang="en-US" dirty="0"/>
              <a:t>Public TV and Radio are viewer- and listener-supported</a:t>
            </a:r>
            <a:r>
              <a:rPr lang="en-US" dirty="0" smtClean="0"/>
              <a:t>.</a:t>
            </a:r>
            <a:br>
              <a:rPr lang="en-US" dirty="0" smtClean="0"/>
            </a:br>
            <a:endParaRPr lang="en-US" dirty="0"/>
          </a:p>
          <a:p>
            <a:pPr lvl="1"/>
            <a:r>
              <a:rPr lang="en-US" dirty="0" smtClean="0"/>
              <a:t>Mission: entertain and educate audience</a:t>
            </a:r>
          </a:p>
          <a:p>
            <a:pPr lvl="1"/>
            <a:r>
              <a:rPr lang="en-US" dirty="0" smtClean="0"/>
              <a:t>Usually non-profits financed through grants, corporate donations and listener contributions</a:t>
            </a:r>
          </a:p>
          <a:p>
            <a:pPr lvl="1"/>
            <a:endParaRPr lang="en-US" dirty="0" smtClean="0"/>
          </a:p>
          <a:p>
            <a:pPr lvl="1"/>
            <a:r>
              <a:rPr lang="en-US" dirty="0" smtClean="0"/>
              <a:t>programming </a:t>
            </a:r>
            <a:r>
              <a:rPr lang="en-US" dirty="0"/>
              <a:t>is tailored to local </a:t>
            </a:r>
            <a:r>
              <a:rPr lang="en-US" dirty="0" smtClean="0"/>
              <a:t>audiences</a:t>
            </a:r>
          </a:p>
          <a:p>
            <a:pPr lvl="1"/>
            <a:r>
              <a:rPr lang="en-US" dirty="0" smtClean="0"/>
              <a:t>know their audiences &amp; work to please them</a:t>
            </a:r>
          </a:p>
          <a:p>
            <a:pPr lvl="1">
              <a:buNone/>
            </a:pPr>
            <a:endParaRPr lang="en-US" dirty="0"/>
          </a:p>
        </p:txBody>
      </p:sp>
    </p:spTree>
  </p:cSld>
  <p:clrMapOvr>
    <a:masterClrMapping/>
  </p:clrMapOvr>
  <p:transition>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263F5764-26AF-46BE-A809-D7C1BC219C69}" type="slidenum">
              <a:rPr lang="en-US"/>
              <a:pPr/>
              <a:t>44</a:t>
            </a:fld>
            <a:endParaRPr lang="en-US"/>
          </a:p>
        </p:txBody>
      </p:sp>
      <p:sp>
        <p:nvSpPr>
          <p:cNvPr id="598018" name="Rectangle 2"/>
          <p:cNvSpPr>
            <a:spLocks noGrp="1" noChangeArrowheads="1"/>
          </p:cNvSpPr>
          <p:nvPr>
            <p:ph type="body" idx="1"/>
          </p:nvPr>
        </p:nvSpPr>
        <p:spPr>
          <a:xfrm>
            <a:off x="0" y="2514600"/>
            <a:ext cx="9296400" cy="3733800"/>
          </a:xfrm>
          <a:noFill/>
          <a:ln/>
        </p:spPr>
        <p:txBody>
          <a:bodyPr/>
          <a:lstStyle/>
          <a:p>
            <a:r>
              <a:rPr lang="en-US" dirty="0"/>
              <a:t>Why is different TV programming shown in different cities or regions of the United States? </a:t>
            </a:r>
            <a:endParaRPr lang="en-US" dirty="0" smtClean="0"/>
          </a:p>
          <a:p>
            <a:endParaRPr lang="en-US" dirty="0" smtClean="0"/>
          </a:p>
          <a:p>
            <a:pPr lvl="1"/>
            <a:r>
              <a:rPr lang="en-US" dirty="0" smtClean="0"/>
              <a:t>Programming is customized for the audience.</a:t>
            </a:r>
          </a:p>
          <a:p>
            <a:pPr lvl="1"/>
            <a:r>
              <a:rPr lang="en-US" dirty="0" smtClean="0"/>
              <a:t>San Fran Giants (West) vs. Boston Red Sox (East)</a:t>
            </a:r>
          </a:p>
          <a:p>
            <a:pPr lvl="1"/>
            <a:r>
              <a:rPr lang="en-US" dirty="0" smtClean="0"/>
              <a:t>49ers (West) vs. Eagles (East) </a:t>
            </a:r>
            <a:endParaRPr lang="en-US" dirty="0"/>
          </a:p>
        </p:txBody>
      </p:sp>
      <p:pic>
        <p:nvPicPr>
          <p:cNvPr id="598019" name="Picture 3"/>
          <p:cNvPicPr>
            <a:picLocks noChangeAspect="1" noChangeArrowheads="1"/>
          </p:cNvPicPr>
          <p:nvPr/>
        </p:nvPicPr>
        <p:blipFill>
          <a:blip r:embed="rId2" cstate="print"/>
          <a:srcRect t="3226"/>
          <a:stretch>
            <a:fillRect/>
          </a:stretch>
        </p:blipFill>
        <p:spPr bwMode="auto">
          <a:xfrm>
            <a:off x="381000" y="457200"/>
            <a:ext cx="7856538" cy="2286000"/>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lstStyle/>
          <a:p>
            <a:r>
              <a:rPr lang="en-US" sz="4000" dirty="0" smtClean="0"/>
              <a:t>Who are the Baby Boomers?</a:t>
            </a:r>
            <a:endParaRPr lang="en-US" sz="4000" dirty="0"/>
          </a:p>
        </p:txBody>
      </p:sp>
      <p:sp>
        <p:nvSpPr>
          <p:cNvPr id="4" name="Slide Number Placeholder 3"/>
          <p:cNvSpPr>
            <a:spLocks noGrp="1"/>
          </p:cNvSpPr>
          <p:nvPr>
            <p:ph type="sldNum" sz="quarter" idx="12"/>
          </p:nvPr>
        </p:nvSpPr>
        <p:spPr/>
        <p:txBody>
          <a:bodyPr/>
          <a:lstStyle/>
          <a:p>
            <a:fld id="{DE325285-0F7C-4DC3-9381-14AC16B065DD}" type="slidenum">
              <a:rPr lang="en-US" smtClean="0"/>
              <a:pPr/>
              <a:t>45</a:t>
            </a:fld>
            <a:endParaRPr lang="en-US"/>
          </a:p>
        </p:txBody>
      </p:sp>
      <p:sp>
        <p:nvSpPr>
          <p:cNvPr id="5" name="Rectangle 4"/>
          <p:cNvSpPr/>
          <p:nvPr/>
        </p:nvSpPr>
        <p:spPr>
          <a:xfrm>
            <a:off x="0" y="838200"/>
            <a:ext cx="9144000" cy="6353354"/>
          </a:xfrm>
          <a:prstGeom prst="rect">
            <a:avLst/>
          </a:prstGeom>
        </p:spPr>
        <p:txBody>
          <a:bodyPr wrap="square">
            <a:spAutoFit/>
          </a:bodyPr>
          <a:lstStyle/>
          <a:p>
            <a:pPr>
              <a:buFont typeface="Arial" pitchFamily="34" charset="0"/>
              <a:buChar char="•"/>
            </a:pPr>
            <a:r>
              <a:rPr lang="en-US" sz="2800" dirty="0" smtClean="0"/>
              <a:t>Baby boomers are a huge group of Americans who have affected the nation’s social, political, and economic life from the day they were born. </a:t>
            </a:r>
          </a:p>
          <a:p>
            <a:pPr>
              <a:buFont typeface="Arial" pitchFamily="34" charset="0"/>
              <a:buChar char="•"/>
            </a:pPr>
            <a:r>
              <a:rPr lang="en-US" sz="2800" dirty="0" smtClean="0"/>
              <a:t>The birthrate in this country jumped after World War II and stayed high up until the mid-1960s, directly related to both the hordes of soldiers, sailors, and marines returning from their service in World War II, and a booming economy that encouraged family-making and children. </a:t>
            </a:r>
          </a:p>
          <a:p>
            <a:pPr>
              <a:buFont typeface="Arial" pitchFamily="34" charset="0"/>
              <a:buChar char="•"/>
            </a:pPr>
            <a:r>
              <a:rPr lang="en-US" sz="2800" dirty="0" smtClean="0"/>
              <a:t>The result was a very large number of children born between 1946 and 1964 who have had an impact on society at each stage of their lives. Now, as boomers have reached at least the 50-year mark and as the oldest have moved past age 65, boomers will continue to have a dramatic effect on many aspects of American life in the years to come.</a:t>
            </a:r>
            <a:endParaRPr lang="en-US" sz="2800" dirty="0"/>
          </a:p>
        </p:txBody>
      </p:sp>
    </p:spTree>
  </p:cSld>
  <p:clrMapOvr>
    <a:masterClrMapping/>
  </p:clrMapOvr>
  <p:transition>
    <p:wipe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079D6DDB-DCC0-47BC-9388-BBC9F72CECA0}" type="slidenum">
              <a:rPr lang="en-US"/>
              <a:pPr/>
              <a:t>46</a:t>
            </a:fld>
            <a:endParaRPr lang="en-US"/>
          </a:p>
        </p:txBody>
      </p:sp>
      <p:sp>
        <p:nvSpPr>
          <p:cNvPr id="581634" name="Rectangle 2"/>
          <p:cNvSpPr>
            <a:spLocks noGrp="1" noChangeArrowheads="1"/>
          </p:cNvSpPr>
          <p:nvPr>
            <p:ph type="title"/>
          </p:nvPr>
        </p:nvSpPr>
        <p:spPr/>
        <p:txBody>
          <a:bodyPr/>
          <a:lstStyle/>
          <a:p>
            <a:r>
              <a:rPr lang="en-US" sz="4000"/>
              <a:t>MARKETING TO BABY BOOMERS</a:t>
            </a:r>
          </a:p>
        </p:txBody>
      </p:sp>
      <p:sp>
        <p:nvSpPr>
          <p:cNvPr id="581635" name="Rectangle 3"/>
          <p:cNvSpPr>
            <a:spLocks noGrp="1" noChangeArrowheads="1"/>
          </p:cNvSpPr>
          <p:nvPr>
            <p:ph type="body" idx="1"/>
          </p:nvPr>
        </p:nvSpPr>
        <p:spPr>
          <a:xfrm>
            <a:off x="609600" y="1978025"/>
            <a:ext cx="7848600" cy="4727575"/>
          </a:xfrm>
        </p:spPr>
        <p:txBody>
          <a:bodyPr/>
          <a:lstStyle/>
          <a:p>
            <a:r>
              <a:rPr lang="en-US" dirty="0"/>
              <a:t>Baby Boomers, born between 1946 and 1964, are one of the best-known market segments</a:t>
            </a:r>
            <a:r>
              <a:rPr lang="en-US" dirty="0" smtClean="0"/>
              <a:t>. (over 76 million)</a:t>
            </a:r>
          </a:p>
          <a:p>
            <a:endParaRPr lang="en-US" dirty="0" smtClean="0"/>
          </a:p>
          <a:p>
            <a:r>
              <a:rPr lang="en-US" dirty="0" smtClean="0"/>
              <a:t>What are they buying???</a:t>
            </a:r>
          </a:p>
          <a:p>
            <a:pPr lvl="1"/>
            <a:r>
              <a:rPr lang="en-US" dirty="0" smtClean="0"/>
              <a:t>1946: Baby Formula and Clothing</a:t>
            </a:r>
          </a:p>
          <a:p>
            <a:pPr lvl="1"/>
            <a:r>
              <a:rPr lang="en-US" dirty="0" smtClean="0"/>
              <a:t>2012: Leisure/Retirement activities</a:t>
            </a:r>
            <a:br>
              <a:rPr lang="en-US" dirty="0" smtClean="0"/>
            </a:br>
            <a:endParaRPr lang="en-US" dirty="0"/>
          </a:p>
        </p:txBody>
      </p:sp>
      <p:pic>
        <p:nvPicPr>
          <p:cNvPr id="581637" name="Picture 5"/>
          <p:cNvPicPr>
            <a:picLocks noChangeAspect="1" noChangeArrowheads="1"/>
          </p:cNvPicPr>
          <p:nvPr/>
        </p:nvPicPr>
        <p:blipFill>
          <a:blip r:embed="rId2" cstate="print"/>
          <a:srcRect/>
          <a:stretch>
            <a:fillRect/>
          </a:stretch>
        </p:blipFill>
        <p:spPr bwMode="auto">
          <a:xfrm>
            <a:off x="7010400" y="5110452"/>
            <a:ext cx="2133600" cy="1747548"/>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32417530-4A6E-4D02-94BB-23A826CB381B}" type="slidenum">
              <a:rPr lang="en-US"/>
              <a:pPr/>
              <a:t>47</a:t>
            </a:fld>
            <a:endParaRPr lang="en-US"/>
          </a:p>
        </p:txBody>
      </p:sp>
      <p:sp>
        <p:nvSpPr>
          <p:cNvPr id="582658" name="Rectangle 2"/>
          <p:cNvSpPr>
            <a:spLocks noGrp="1" noChangeArrowheads="1"/>
          </p:cNvSpPr>
          <p:nvPr>
            <p:ph type="title"/>
          </p:nvPr>
        </p:nvSpPr>
        <p:spPr/>
        <p:txBody>
          <a:bodyPr/>
          <a:lstStyle/>
          <a:p>
            <a:r>
              <a:rPr lang="en-US" dirty="0">
                <a:solidFill>
                  <a:schemeClr val="hlink"/>
                </a:solidFill>
              </a:rPr>
              <a:t>Boomers Won’t Retire</a:t>
            </a:r>
          </a:p>
        </p:txBody>
      </p:sp>
      <p:sp>
        <p:nvSpPr>
          <p:cNvPr id="582659" name="Rectangle 3"/>
          <p:cNvSpPr>
            <a:spLocks noGrp="1" noChangeArrowheads="1"/>
          </p:cNvSpPr>
          <p:nvPr>
            <p:ph type="body" idx="1"/>
          </p:nvPr>
        </p:nvSpPr>
        <p:spPr>
          <a:xfrm>
            <a:off x="457200" y="1600200"/>
            <a:ext cx="8382000" cy="4495800"/>
          </a:xfrm>
        </p:spPr>
        <p:txBody>
          <a:bodyPr/>
          <a:lstStyle/>
          <a:p>
            <a:r>
              <a:rPr lang="en-US" dirty="0"/>
              <a:t>Baby Boomers </a:t>
            </a:r>
            <a:r>
              <a:rPr lang="en-US" dirty="0" smtClean="0"/>
              <a:t>are softening the line between career and retirement</a:t>
            </a:r>
          </a:p>
          <a:p>
            <a:endParaRPr lang="en-US" dirty="0" smtClean="0"/>
          </a:p>
          <a:p>
            <a:pPr lvl="1"/>
            <a:r>
              <a:rPr lang="en-US" dirty="0" smtClean="0"/>
              <a:t>Many will work beyond retirement age</a:t>
            </a:r>
          </a:p>
          <a:p>
            <a:pPr lvl="1"/>
            <a:r>
              <a:rPr lang="en-US" dirty="0" smtClean="0"/>
              <a:t>Enjoy recreational activities and entertainment</a:t>
            </a:r>
          </a:p>
          <a:p>
            <a:pPr lvl="1"/>
            <a:r>
              <a:rPr lang="en-US" dirty="0" smtClean="0"/>
              <a:t>And have </a:t>
            </a:r>
            <a:r>
              <a:rPr lang="en-US" dirty="0"/>
              <a:t>the </a:t>
            </a:r>
            <a:r>
              <a:rPr lang="en-US" u="sng" dirty="0"/>
              <a:t>discretionary income </a:t>
            </a:r>
            <a:r>
              <a:rPr lang="en-US" dirty="0"/>
              <a:t>to pay for the products and services they desire.</a:t>
            </a:r>
          </a:p>
        </p:txBody>
      </p:sp>
      <p:pic>
        <p:nvPicPr>
          <p:cNvPr id="18433" name="Picture 1" descr="C:\Users\jsundlin\AppData\Local\Microsoft\Windows\Temporary Internet Files\Content.IE5\N2PGMTO6\MC900445558[1].wmf"/>
          <p:cNvPicPr>
            <a:picLocks noChangeAspect="1" noChangeArrowheads="1"/>
          </p:cNvPicPr>
          <p:nvPr/>
        </p:nvPicPr>
        <p:blipFill>
          <a:blip r:embed="rId2" cstate="print"/>
          <a:srcRect/>
          <a:stretch>
            <a:fillRect/>
          </a:stretch>
        </p:blipFill>
        <p:spPr bwMode="auto">
          <a:xfrm>
            <a:off x="7440473" y="5110582"/>
            <a:ext cx="1703527" cy="1747418"/>
          </a:xfrm>
          <a:prstGeom prst="rect">
            <a:avLst/>
          </a:prstGeom>
          <a:noFill/>
        </p:spPr>
      </p:pic>
      <p:pic>
        <p:nvPicPr>
          <p:cNvPr id="18434" name="Picture 2" descr="C:\Users\jsundlin\AppData\Local\Microsoft\Windows\Temporary Internet Files\Content.IE5\7L3CP0YS\MC900445560[1].wmf"/>
          <p:cNvPicPr>
            <a:picLocks noChangeAspect="1" noChangeArrowheads="1"/>
          </p:cNvPicPr>
          <p:nvPr/>
        </p:nvPicPr>
        <p:blipFill>
          <a:blip r:embed="rId3" cstate="print"/>
          <a:srcRect/>
          <a:stretch>
            <a:fillRect/>
          </a:stretch>
        </p:blipFill>
        <p:spPr bwMode="auto">
          <a:xfrm>
            <a:off x="0" y="5141671"/>
            <a:ext cx="1708099" cy="1716329"/>
          </a:xfrm>
          <a:prstGeom prst="rect">
            <a:avLst/>
          </a:prstGeom>
          <a:noFill/>
        </p:spPr>
      </p:pic>
    </p:spTree>
  </p:cSld>
  <p:clrMapOvr>
    <a:masterClrMapping/>
  </p:clrMapOvr>
  <p:transition>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A394D892-3B0B-478E-9057-094FDFD8E380}" type="slidenum">
              <a:rPr lang="en-US"/>
              <a:pPr/>
              <a:t>48</a:t>
            </a:fld>
            <a:endParaRPr lang="en-US"/>
          </a:p>
        </p:txBody>
      </p:sp>
      <p:sp>
        <p:nvSpPr>
          <p:cNvPr id="583682" name="Rectangle 2"/>
          <p:cNvSpPr>
            <a:spLocks noGrp="1" noChangeArrowheads="1"/>
          </p:cNvSpPr>
          <p:nvPr>
            <p:ph type="title"/>
          </p:nvPr>
        </p:nvSpPr>
        <p:spPr/>
        <p:txBody>
          <a:bodyPr/>
          <a:lstStyle/>
          <a:p>
            <a:r>
              <a:rPr lang="en-US" dirty="0">
                <a:solidFill>
                  <a:schemeClr val="hlink"/>
                </a:solidFill>
              </a:rPr>
              <a:t>Segmenting the Group</a:t>
            </a:r>
          </a:p>
        </p:txBody>
      </p:sp>
      <p:sp>
        <p:nvSpPr>
          <p:cNvPr id="583683" name="Rectangle 3"/>
          <p:cNvSpPr>
            <a:spLocks noGrp="1" noChangeArrowheads="1"/>
          </p:cNvSpPr>
          <p:nvPr>
            <p:ph type="body" idx="1"/>
          </p:nvPr>
        </p:nvSpPr>
        <p:spPr/>
        <p:txBody>
          <a:bodyPr/>
          <a:lstStyle/>
          <a:p>
            <a:r>
              <a:rPr lang="en-US" dirty="0"/>
              <a:t>The U.S. population is aging.</a:t>
            </a:r>
          </a:p>
          <a:p>
            <a:r>
              <a:rPr lang="en-US" dirty="0"/>
              <a:t>Marketers will need to focus their efforts on this aging market</a:t>
            </a:r>
            <a:r>
              <a:rPr lang="en-US" dirty="0" smtClean="0"/>
              <a:t>.</a:t>
            </a:r>
          </a:p>
          <a:p>
            <a:pPr lvl="2"/>
            <a:r>
              <a:rPr lang="en-US" dirty="0" smtClean="0"/>
              <a:t>Customer preferences</a:t>
            </a:r>
          </a:p>
          <a:p>
            <a:pPr lvl="2"/>
            <a:r>
              <a:rPr lang="en-US" dirty="0" smtClean="0"/>
              <a:t>Spending habits</a:t>
            </a:r>
          </a:p>
          <a:p>
            <a:pPr lvl="2"/>
            <a:r>
              <a:rPr lang="en-US" dirty="0" smtClean="0"/>
              <a:t>Incomes</a:t>
            </a:r>
          </a:p>
          <a:p>
            <a:pPr lvl="2"/>
            <a:r>
              <a:rPr lang="en-US" dirty="0" smtClean="0"/>
              <a:t>Occupations</a:t>
            </a:r>
          </a:p>
          <a:p>
            <a:pPr lvl="2"/>
            <a:r>
              <a:rPr lang="en-US" dirty="0" smtClean="0"/>
              <a:t>Area of residence</a:t>
            </a:r>
            <a:endParaRPr lang="en-US" dirty="0"/>
          </a:p>
        </p:txBody>
      </p:sp>
      <p:sp>
        <p:nvSpPr>
          <p:cNvPr id="5" name="TextBox 4"/>
          <p:cNvSpPr txBox="1"/>
          <p:nvPr/>
        </p:nvSpPr>
        <p:spPr>
          <a:xfrm>
            <a:off x="5334000" y="4038600"/>
            <a:ext cx="3429000" cy="2240229"/>
          </a:xfrm>
          <a:prstGeom prst="rect">
            <a:avLst/>
          </a:prstGeom>
          <a:noFill/>
          <a:ln w="50800">
            <a:solidFill>
              <a:schemeClr val="accent1"/>
            </a:solidFill>
          </a:ln>
        </p:spPr>
        <p:txBody>
          <a:bodyPr wrap="square" rtlCol="0">
            <a:spAutoFit/>
          </a:bodyPr>
          <a:lstStyle/>
          <a:p>
            <a:pPr algn="ctr">
              <a:lnSpc>
                <a:spcPct val="150000"/>
              </a:lnSpc>
            </a:pPr>
            <a:r>
              <a:rPr lang="en-US" u="sng" dirty="0" smtClean="0">
                <a:latin typeface="Tahoma" pitchFamily="34" charset="0"/>
                <a:ea typeface="Tahoma" pitchFamily="34" charset="0"/>
                <a:cs typeface="Tahoma" pitchFamily="34" charset="0"/>
              </a:rPr>
              <a:t>Census ~ Average Age</a:t>
            </a:r>
          </a:p>
          <a:p>
            <a:pPr algn="ctr">
              <a:lnSpc>
                <a:spcPct val="150000"/>
              </a:lnSpc>
            </a:pPr>
            <a:r>
              <a:rPr lang="en-US" dirty="0" smtClean="0">
                <a:latin typeface="Tahoma" pitchFamily="34" charset="0"/>
                <a:ea typeface="Tahoma" pitchFamily="34" charset="0"/>
                <a:cs typeface="Tahoma" pitchFamily="34" charset="0"/>
              </a:rPr>
              <a:t>1994 – 34</a:t>
            </a:r>
          </a:p>
          <a:p>
            <a:pPr algn="ctr">
              <a:lnSpc>
                <a:spcPct val="150000"/>
              </a:lnSpc>
            </a:pPr>
            <a:r>
              <a:rPr lang="en-US" dirty="0" smtClean="0">
                <a:latin typeface="Tahoma" pitchFamily="34" charset="0"/>
                <a:ea typeface="Tahoma" pitchFamily="34" charset="0"/>
                <a:cs typeface="Tahoma" pitchFamily="34" charset="0"/>
              </a:rPr>
              <a:t>2000 – 35.5</a:t>
            </a:r>
          </a:p>
          <a:p>
            <a:pPr algn="ctr">
              <a:lnSpc>
                <a:spcPct val="150000"/>
              </a:lnSpc>
            </a:pPr>
            <a:r>
              <a:rPr lang="en-US" dirty="0" smtClean="0">
                <a:latin typeface="Tahoma" pitchFamily="34" charset="0"/>
                <a:ea typeface="Tahoma" pitchFamily="34" charset="0"/>
                <a:cs typeface="Tahoma" pitchFamily="34" charset="0"/>
              </a:rPr>
              <a:t>2035 – 39.1</a:t>
            </a:r>
            <a:endParaRPr lang="en-US" dirty="0"/>
          </a:p>
        </p:txBody>
      </p:sp>
    </p:spTree>
  </p:cSld>
  <p:clrMapOvr>
    <a:masterClrMapping/>
  </p:clrMapOvr>
  <p:transition>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D81F7704-A261-47E0-8CA0-C0DC6F68C12A}" type="slidenum">
              <a:rPr lang="en-US"/>
              <a:pPr/>
              <a:t>49</a:t>
            </a:fld>
            <a:endParaRPr lang="en-US"/>
          </a:p>
        </p:txBody>
      </p:sp>
      <p:sp>
        <p:nvSpPr>
          <p:cNvPr id="584706" name="Rectangle 2"/>
          <p:cNvSpPr>
            <a:spLocks noGrp="1" noChangeArrowheads="1"/>
          </p:cNvSpPr>
          <p:nvPr>
            <p:ph type="title"/>
          </p:nvPr>
        </p:nvSpPr>
        <p:spPr/>
        <p:txBody>
          <a:bodyPr/>
          <a:lstStyle/>
          <a:p>
            <a:r>
              <a:rPr lang="en-US">
                <a:solidFill>
                  <a:schemeClr val="hlink"/>
                </a:solidFill>
              </a:rPr>
              <a:t>Entertaining the Boomers</a:t>
            </a:r>
          </a:p>
        </p:txBody>
      </p:sp>
      <p:sp>
        <p:nvSpPr>
          <p:cNvPr id="584707" name="Rectangle 3"/>
          <p:cNvSpPr>
            <a:spLocks noGrp="1" noChangeArrowheads="1"/>
          </p:cNvSpPr>
          <p:nvPr>
            <p:ph type="body" idx="1"/>
          </p:nvPr>
        </p:nvSpPr>
        <p:spPr>
          <a:xfrm>
            <a:off x="533400" y="1600200"/>
            <a:ext cx="8229600" cy="4495800"/>
          </a:xfrm>
        </p:spPr>
        <p:txBody>
          <a:bodyPr/>
          <a:lstStyle/>
          <a:p>
            <a:r>
              <a:rPr lang="en-US" dirty="0"/>
              <a:t>Baby Boomers are </a:t>
            </a:r>
            <a:r>
              <a:rPr lang="en-US" dirty="0" smtClean="0"/>
              <a:t>finding more time </a:t>
            </a:r>
            <a:br>
              <a:rPr lang="en-US" dirty="0" smtClean="0"/>
            </a:br>
            <a:r>
              <a:rPr lang="en-US" dirty="0" smtClean="0"/>
              <a:t>to “Go Out” &amp;  increased </a:t>
            </a:r>
            <a:r>
              <a:rPr lang="en-US" dirty="0"/>
              <a:t>their movie attendance</a:t>
            </a:r>
            <a:r>
              <a:rPr lang="en-US" dirty="0" smtClean="0"/>
              <a:t>.</a:t>
            </a:r>
          </a:p>
          <a:p>
            <a:pPr lvl="1"/>
            <a:r>
              <a:rPr lang="en-US" dirty="0" smtClean="0"/>
              <a:t>Reel Source – attendance tracker company</a:t>
            </a:r>
          </a:p>
          <a:p>
            <a:pPr lvl="1"/>
            <a:r>
              <a:rPr lang="en-US" dirty="0" smtClean="0"/>
              <a:t>Baby Boomers = 1/3 of movie attendance</a:t>
            </a:r>
            <a:br>
              <a:rPr lang="en-US" dirty="0" smtClean="0"/>
            </a:br>
            <a:endParaRPr lang="en-US" dirty="0" smtClean="0"/>
          </a:p>
          <a:p>
            <a:pPr lvl="1"/>
            <a:r>
              <a:rPr lang="en-US" dirty="0" smtClean="0"/>
              <a:t>Movie Producers noticed!</a:t>
            </a:r>
          </a:p>
          <a:p>
            <a:pPr lvl="2"/>
            <a:r>
              <a:rPr lang="en-US" dirty="0" smtClean="0"/>
              <a:t>Filling niche for Baby Boomers’ tastes</a:t>
            </a:r>
          </a:p>
          <a:p>
            <a:pPr lvl="2"/>
            <a:r>
              <a:rPr lang="en-US" dirty="0" smtClean="0"/>
              <a:t>Use actors in their age range to increase popularity</a:t>
            </a:r>
            <a:endParaRPr lang="en-US" dirty="0"/>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D91ED02C-B88E-4FC8-BBC1-3A96BA85DDE2}" type="slidenum">
              <a:rPr lang="en-US"/>
              <a:pPr/>
              <a:t>5</a:t>
            </a:fld>
            <a:endParaRPr lang="en-US"/>
          </a:p>
        </p:txBody>
      </p:sp>
      <p:sp>
        <p:nvSpPr>
          <p:cNvPr id="556034" name="Rectangle 2"/>
          <p:cNvSpPr>
            <a:spLocks noGrp="1" noChangeArrowheads="1"/>
          </p:cNvSpPr>
          <p:nvPr>
            <p:ph type="title"/>
          </p:nvPr>
        </p:nvSpPr>
        <p:spPr/>
        <p:txBody>
          <a:bodyPr/>
          <a:lstStyle/>
          <a:p>
            <a:r>
              <a:rPr lang="en-US"/>
              <a:t>WHAT IS A PRODUCT MIX?</a:t>
            </a:r>
          </a:p>
        </p:txBody>
      </p:sp>
      <p:sp>
        <p:nvSpPr>
          <p:cNvPr id="556035" name="Rectangle 3"/>
          <p:cNvSpPr>
            <a:spLocks noGrp="1" noChangeArrowheads="1"/>
          </p:cNvSpPr>
          <p:nvPr>
            <p:ph type="body" idx="1"/>
          </p:nvPr>
        </p:nvSpPr>
        <p:spPr>
          <a:xfrm>
            <a:off x="609600" y="1981200"/>
            <a:ext cx="8229600" cy="2286000"/>
          </a:xfrm>
        </p:spPr>
        <p:txBody>
          <a:bodyPr/>
          <a:lstStyle/>
          <a:p>
            <a:r>
              <a:rPr lang="en-US" i="1" dirty="0"/>
              <a:t>tangible parts</a:t>
            </a:r>
          </a:p>
          <a:p>
            <a:pPr lvl="1"/>
            <a:r>
              <a:rPr lang="en-US" dirty="0"/>
              <a:t>physical features that can be seen and </a:t>
            </a:r>
            <a:r>
              <a:rPr lang="en-US" dirty="0" smtClean="0"/>
              <a:t>felt</a:t>
            </a:r>
          </a:p>
          <a:p>
            <a:pPr lvl="1"/>
            <a:r>
              <a:rPr lang="en-US" dirty="0" smtClean="0"/>
              <a:t>i.e. Soft Red Blanket</a:t>
            </a:r>
            <a:br>
              <a:rPr lang="en-US" dirty="0" smtClean="0"/>
            </a:br>
            <a:endParaRPr lang="en-US" dirty="0"/>
          </a:p>
          <a:p>
            <a:r>
              <a:rPr lang="en-US" i="1" dirty="0"/>
              <a:t>intangible parts</a:t>
            </a:r>
          </a:p>
          <a:p>
            <a:pPr lvl="1"/>
            <a:r>
              <a:rPr lang="en-US" dirty="0" smtClean="0"/>
              <a:t>nonphysical </a:t>
            </a:r>
            <a:r>
              <a:rPr lang="en-US" dirty="0"/>
              <a:t>service </a:t>
            </a:r>
            <a:r>
              <a:rPr lang="en-US" dirty="0" smtClean="0"/>
              <a:t>features</a:t>
            </a:r>
          </a:p>
          <a:p>
            <a:pPr lvl="1"/>
            <a:r>
              <a:rPr lang="en-US" dirty="0" smtClean="0"/>
              <a:t>i.e. Pedicure</a:t>
            </a:r>
            <a:endParaRPr lang="en-US" dirty="0"/>
          </a:p>
        </p:txBody>
      </p:sp>
      <p:pic>
        <p:nvPicPr>
          <p:cNvPr id="556036" name="Picture 4"/>
          <p:cNvPicPr>
            <a:picLocks noChangeAspect="1" noChangeArrowheads="1"/>
          </p:cNvPicPr>
          <p:nvPr/>
        </p:nvPicPr>
        <p:blipFill>
          <a:blip r:embed="rId2" cstate="print"/>
          <a:srcRect l="40625" t="38542" r="33594" b="33333"/>
          <a:stretch>
            <a:fillRect/>
          </a:stretch>
        </p:blipFill>
        <p:spPr bwMode="auto">
          <a:xfrm>
            <a:off x="7086600" y="5175250"/>
            <a:ext cx="2057400" cy="1682750"/>
          </a:xfrm>
          <a:prstGeom prst="rect">
            <a:avLst/>
          </a:prstGeom>
          <a:noFill/>
          <a:ln w="9525">
            <a:noFill/>
            <a:miter lim="800000"/>
            <a:headEnd/>
            <a:tailEnd/>
          </a:ln>
          <a:effectLst/>
        </p:spPr>
      </p:pic>
      <p:pic>
        <p:nvPicPr>
          <p:cNvPr id="1028" name="Picture 4" descr="C:\Users\jsundlin\AppData\Local\Microsoft\Windows\Temporary Internet Files\Content.IE5\N2PGMTO6\MC900232444[1].wmf"/>
          <p:cNvPicPr>
            <a:picLocks noChangeAspect="1" noChangeArrowheads="1"/>
          </p:cNvPicPr>
          <p:nvPr/>
        </p:nvPicPr>
        <p:blipFill>
          <a:blip r:embed="rId3" cstate="print"/>
          <a:srcRect/>
          <a:stretch>
            <a:fillRect/>
          </a:stretch>
        </p:blipFill>
        <p:spPr bwMode="auto">
          <a:xfrm>
            <a:off x="7384610" y="914400"/>
            <a:ext cx="1759390" cy="1868032"/>
          </a:xfrm>
          <a:prstGeom prst="rect">
            <a:avLst/>
          </a:prstGeom>
          <a:noFill/>
        </p:spPr>
      </p:pic>
      <p:pic>
        <p:nvPicPr>
          <p:cNvPr id="1031" name="Picture 7" descr="http://www.golocalprov.com/images/made/images/remote/http_images.golocalprov.com/lifestyle/videowallspringpedis_360_279.jpg">
            <a:hlinkClick r:id="rId4"/>
          </p:cNvPr>
          <p:cNvPicPr>
            <a:picLocks noChangeAspect="1" noChangeArrowheads="1"/>
          </p:cNvPicPr>
          <p:nvPr/>
        </p:nvPicPr>
        <p:blipFill>
          <a:blip r:embed="rId5" cstate="print"/>
          <a:srcRect/>
          <a:stretch>
            <a:fillRect/>
          </a:stretch>
        </p:blipFill>
        <p:spPr bwMode="auto">
          <a:xfrm>
            <a:off x="5997679" y="4419600"/>
            <a:ext cx="3146321" cy="2438400"/>
          </a:xfrm>
          <a:prstGeom prst="rect">
            <a:avLst/>
          </a:prstGeom>
          <a:noFill/>
        </p:spPr>
      </p:pic>
    </p:spTree>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CB535204-721D-4800-8752-3AA74B6D771E}" type="slidenum">
              <a:rPr lang="en-US"/>
              <a:pPr/>
              <a:t>50</a:t>
            </a:fld>
            <a:endParaRPr lang="en-US" dirty="0"/>
          </a:p>
        </p:txBody>
      </p:sp>
      <p:sp>
        <p:nvSpPr>
          <p:cNvPr id="585730" name="Rectangle 2"/>
          <p:cNvSpPr>
            <a:spLocks noGrp="1" noChangeArrowheads="1"/>
          </p:cNvSpPr>
          <p:nvPr>
            <p:ph type="title"/>
          </p:nvPr>
        </p:nvSpPr>
        <p:spPr>
          <a:xfrm>
            <a:off x="304800" y="274638"/>
            <a:ext cx="8610600" cy="1143000"/>
          </a:xfrm>
        </p:spPr>
        <p:txBody>
          <a:bodyPr/>
          <a:lstStyle/>
          <a:p>
            <a:r>
              <a:rPr lang="en-US" sz="4000" dirty="0">
                <a:solidFill>
                  <a:schemeClr val="hlink"/>
                </a:solidFill>
              </a:rPr>
              <a:t>Understanding All Parts of the Group</a:t>
            </a:r>
          </a:p>
        </p:txBody>
      </p:sp>
      <p:sp>
        <p:nvSpPr>
          <p:cNvPr id="585731" name="Rectangle 3"/>
          <p:cNvSpPr>
            <a:spLocks noGrp="1" noChangeArrowheads="1"/>
          </p:cNvSpPr>
          <p:nvPr>
            <p:ph type="body" idx="1"/>
          </p:nvPr>
        </p:nvSpPr>
        <p:spPr/>
        <p:txBody>
          <a:bodyPr/>
          <a:lstStyle/>
          <a:p>
            <a:r>
              <a:rPr lang="en-US" dirty="0"/>
              <a:t>Through 2002, Baby Boomers will continue to be a major target of entertainment marketing</a:t>
            </a:r>
            <a:r>
              <a:rPr lang="en-US" dirty="0" smtClean="0"/>
              <a:t>.</a:t>
            </a:r>
            <a:br>
              <a:rPr lang="en-US" dirty="0" smtClean="0"/>
            </a:br>
            <a:endParaRPr lang="en-US" dirty="0"/>
          </a:p>
          <a:p>
            <a:r>
              <a:rPr lang="en-US" dirty="0"/>
              <a:t>As the Boomer group is so large, marketing messages need to be developed for specific subgroups of Boomers</a:t>
            </a:r>
            <a:r>
              <a:rPr lang="en-US" dirty="0" smtClean="0"/>
              <a:t>.</a:t>
            </a:r>
          </a:p>
          <a:p>
            <a:pPr lvl="2"/>
            <a:r>
              <a:rPr lang="en-US" sz="2800" dirty="0" smtClean="0"/>
              <a:t>Fine-tuned for each age group</a:t>
            </a:r>
          </a:p>
          <a:p>
            <a:pPr lvl="2"/>
            <a:r>
              <a:rPr lang="en-US" sz="2800" dirty="0" smtClean="0"/>
              <a:t>HUGE potential customer base</a:t>
            </a:r>
            <a:endParaRPr lang="en-US" sz="2800" dirty="0"/>
          </a:p>
        </p:txBody>
      </p:sp>
    </p:spTree>
  </p:cSld>
  <p:clrMapOvr>
    <a:masterClrMapping/>
  </p:clrMapOvr>
  <p:transition>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25765170-75A5-44DC-B999-4EE0BB7F8148}" type="slidenum">
              <a:rPr lang="en-US"/>
              <a:pPr/>
              <a:t>51</a:t>
            </a:fld>
            <a:endParaRPr lang="en-US"/>
          </a:p>
        </p:txBody>
      </p:sp>
      <p:sp>
        <p:nvSpPr>
          <p:cNvPr id="413699" name="Rectangle 3"/>
          <p:cNvSpPr>
            <a:spLocks noGrp="1" noChangeArrowheads="1"/>
          </p:cNvSpPr>
          <p:nvPr>
            <p:ph type="body" idx="1"/>
          </p:nvPr>
        </p:nvSpPr>
        <p:spPr>
          <a:xfrm>
            <a:off x="381000" y="2743200"/>
            <a:ext cx="8305800" cy="3505200"/>
          </a:xfrm>
          <a:noFill/>
          <a:ln/>
        </p:spPr>
        <p:txBody>
          <a:bodyPr/>
          <a:lstStyle/>
          <a:p>
            <a:r>
              <a:rPr lang="en-US" dirty="0"/>
              <a:t>Why are Baby Boomers important to entertainment marketers? </a:t>
            </a:r>
            <a:endParaRPr lang="en-US" dirty="0" smtClean="0"/>
          </a:p>
          <a:p>
            <a:endParaRPr lang="en-US" dirty="0" smtClean="0"/>
          </a:p>
          <a:p>
            <a:pPr lvl="1"/>
            <a:r>
              <a:rPr lang="en-US" dirty="0" smtClean="0"/>
              <a:t>Baby Boomers are important because there are </a:t>
            </a:r>
            <a:r>
              <a:rPr lang="en-US" b="1" u="sng" dirty="0" smtClean="0"/>
              <a:t>so many of them </a:t>
            </a:r>
            <a:r>
              <a:rPr lang="en-US" dirty="0" smtClean="0"/>
              <a:t>and they have a large amount of </a:t>
            </a:r>
            <a:r>
              <a:rPr lang="en-US" b="1" u="sng" dirty="0" smtClean="0"/>
              <a:t>disposable income </a:t>
            </a:r>
            <a:r>
              <a:rPr lang="en-US" dirty="0" smtClean="0"/>
              <a:t>to spend. </a:t>
            </a:r>
            <a:endParaRPr lang="en-US" dirty="0"/>
          </a:p>
        </p:txBody>
      </p:sp>
      <p:pic>
        <p:nvPicPr>
          <p:cNvPr id="413701" name="Picture 5"/>
          <p:cNvPicPr>
            <a:picLocks noChangeAspect="1" noChangeArrowheads="1"/>
          </p:cNvPicPr>
          <p:nvPr/>
        </p:nvPicPr>
        <p:blipFill>
          <a:blip r:embed="rId2" cstate="print"/>
          <a:srcRect t="3226"/>
          <a:stretch>
            <a:fillRect/>
          </a:stretch>
        </p:blipFill>
        <p:spPr bwMode="auto">
          <a:xfrm>
            <a:off x="381000" y="457200"/>
            <a:ext cx="7856538" cy="2286000"/>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bg>
      <p:bgPr>
        <a:solidFill>
          <a:schemeClr val="accent4">
            <a:lumMod val="50000"/>
          </a:schemeClr>
        </a:solidFill>
        <a:effectLst/>
      </p:bgPr>
    </p:bg>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2E9ECBAB-DE29-48F5-B3C7-658EBC15B082}" type="slidenum">
              <a:rPr lang="en-US"/>
              <a:pPr/>
              <a:t>52</a:t>
            </a:fld>
            <a:endParaRPr lang="en-US"/>
          </a:p>
        </p:txBody>
      </p:sp>
      <p:sp>
        <p:nvSpPr>
          <p:cNvPr id="460802" name="Rectangle 2"/>
          <p:cNvSpPr>
            <a:spLocks noGrp="1" noChangeArrowheads="1"/>
          </p:cNvSpPr>
          <p:nvPr>
            <p:ph type="title"/>
          </p:nvPr>
        </p:nvSpPr>
        <p:spPr>
          <a:xfrm>
            <a:off x="533400" y="609600"/>
            <a:ext cx="8229600" cy="1143000"/>
          </a:xfrm>
        </p:spPr>
        <p:txBody>
          <a:bodyPr/>
          <a:lstStyle/>
          <a:p>
            <a:r>
              <a:rPr lang="en-US" sz="2000">
                <a:solidFill>
                  <a:srgbClr val="339933"/>
                </a:solidFill>
              </a:rPr>
              <a:t>Lesson 7.4</a:t>
            </a:r>
            <a:r>
              <a:rPr lang="en-US" sz="2000">
                <a:solidFill>
                  <a:srgbClr val="00CC00"/>
                </a:solidFill>
              </a:rPr>
              <a:t/>
            </a:r>
            <a:br>
              <a:rPr lang="en-US" sz="2000">
                <a:solidFill>
                  <a:srgbClr val="00CC00"/>
                </a:solidFill>
              </a:rPr>
            </a:br>
            <a:r>
              <a:rPr lang="en-US" sz="4000">
                <a:solidFill>
                  <a:schemeClr val="tx1"/>
                </a:solidFill>
              </a:rPr>
              <a:t>Product Marketing Strategies</a:t>
            </a:r>
            <a:r>
              <a:rPr lang="en-US" sz="4000">
                <a:solidFill>
                  <a:srgbClr val="990000"/>
                </a:solidFill>
              </a:rPr>
              <a:t>   </a:t>
            </a:r>
          </a:p>
        </p:txBody>
      </p:sp>
      <p:sp>
        <p:nvSpPr>
          <p:cNvPr id="460803" name="Rectangle 3"/>
          <p:cNvSpPr>
            <a:spLocks noGrp="1" noChangeArrowheads="1"/>
          </p:cNvSpPr>
          <p:nvPr>
            <p:ph type="body" idx="1"/>
          </p:nvPr>
        </p:nvSpPr>
        <p:spPr>
          <a:xfrm>
            <a:off x="609600" y="1978025"/>
            <a:ext cx="7772400" cy="3932238"/>
          </a:xfrm>
        </p:spPr>
        <p:txBody>
          <a:bodyPr/>
          <a:lstStyle/>
          <a:p>
            <a:pPr>
              <a:buFont typeface="Wingdings" pitchFamily="2" charset="2"/>
              <a:buNone/>
            </a:pPr>
            <a:r>
              <a:rPr lang="en-US" sz="3600" b="1">
                <a:solidFill>
                  <a:schemeClr val="hlink"/>
                </a:solidFill>
              </a:rPr>
              <a:t>Goals</a:t>
            </a:r>
          </a:p>
          <a:p>
            <a:r>
              <a:rPr lang="en-US"/>
              <a:t>List and describe the stages of the product life cycle.</a:t>
            </a:r>
          </a:p>
          <a:p>
            <a:r>
              <a:rPr lang="en-US"/>
              <a:t>Explain how products are positioned in the marketplace.</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fld id="{737627C5-233C-4E80-88B8-2BB808F2EE48}" type="slidenum">
              <a:rPr lang="en-US"/>
              <a:pPr/>
              <a:t>53</a:t>
            </a:fld>
            <a:endParaRPr lang="en-US"/>
          </a:p>
        </p:txBody>
      </p:sp>
      <p:sp>
        <p:nvSpPr>
          <p:cNvPr id="577538" name="Rectangle 2"/>
          <p:cNvSpPr>
            <a:spLocks noGrp="1" noChangeArrowheads="1"/>
          </p:cNvSpPr>
          <p:nvPr>
            <p:ph type="title"/>
          </p:nvPr>
        </p:nvSpPr>
        <p:spPr/>
        <p:txBody>
          <a:bodyPr/>
          <a:lstStyle/>
          <a:p>
            <a:r>
              <a:rPr lang="en-US" dirty="0"/>
              <a:t>THE PRODUCT LIFE </a:t>
            </a:r>
            <a:r>
              <a:rPr lang="en-US" dirty="0" smtClean="0"/>
              <a:t>CYCLE</a:t>
            </a:r>
            <a:endParaRPr lang="en-US" dirty="0"/>
          </a:p>
        </p:txBody>
      </p:sp>
      <p:sp>
        <p:nvSpPr>
          <p:cNvPr id="577539" name="Rectangle 3"/>
          <p:cNvSpPr>
            <a:spLocks noGrp="1" noChangeArrowheads="1"/>
          </p:cNvSpPr>
          <p:nvPr>
            <p:ph type="body" sz="half" idx="1"/>
          </p:nvPr>
        </p:nvSpPr>
        <p:spPr>
          <a:xfrm>
            <a:off x="228600" y="1600200"/>
            <a:ext cx="8229600" cy="4495800"/>
          </a:xfrm>
        </p:spPr>
        <p:txBody>
          <a:bodyPr/>
          <a:lstStyle/>
          <a:p>
            <a:pPr marL="342900" lvl="1" indent="-342900">
              <a:lnSpc>
                <a:spcPct val="90000"/>
              </a:lnSpc>
              <a:buClr>
                <a:schemeClr val="hlink"/>
              </a:buClr>
              <a:buSzPct val="80000"/>
              <a:buFont typeface="Wingdings" pitchFamily="2" charset="2"/>
              <a:buChar char="n"/>
            </a:pPr>
            <a:r>
              <a:rPr lang="en-US" sz="2800" b="1" dirty="0"/>
              <a:t>product life </a:t>
            </a:r>
            <a:r>
              <a:rPr lang="en-US" sz="2800" b="1" dirty="0" smtClean="0"/>
              <a:t>cycle  </a:t>
            </a:r>
            <a:r>
              <a:rPr lang="en-US" sz="2400" dirty="0" smtClean="0"/>
              <a:t>(Described over next 4 slides…)</a:t>
            </a:r>
            <a:endParaRPr lang="en-US" sz="2800" b="1" dirty="0"/>
          </a:p>
          <a:p>
            <a:pPr marL="744538" lvl="2">
              <a:lnSpc>
                <a:spcPct val="90000"/>
              </a:lnSpc>
            </a:pPr>
            <a:r>
              <a:rPr lang="en-US" sz="3200" dirty="0" smtClean="0"/>
              <a:t> introduction</a:t>
            </a:r>
          </a:p>
          <a:p>
            <a:pPr marL="744538" lvl="2">
              <a:lnSpc>
                <a:spcPct val="90000"/>
              </a:lnSpc>
            </a:pPr>
            <a:r>
              <a:rPr lang="en-US" sz="3200" dirty="0" smtClean="0"/>
              <a:t> growth</a:t>
            </a:r>
          </a:p>
          <a:p>
            <a:pPr marL="744538" lvl="2">
              <a:lnSpc>
                <a:spcPct val="90000"/>
              </a:lnSpc>
            </a:pPr>
            <a:r>
              <a:rPr lang="en-US" sz="3200" dirty="0" smtClean="0"/>
              <a:t> maturity</a:t>
            </a:r>
          </a:p>
          <a:p>
            <a:pPr marL="744538" lvl="2">
              <a:lnSpc>
                <a:spcPct val="90000"/>
              </a:lnSpc>
            </a:pPr>
            <a:r>
              <a:rPr lang="en-US" sz="3200" dirty="0" smtClean="0"/>
              <a:t> decline</a:t>
            </a:r>
          </a:p>
          <a:p>
            <a:pPr lvl="1">
              <a:lnSpc>
                <a:spcPct val="90000"/>
              </a:lnSpc>
            </a:pPr>
            <a:endParaRPr lang="en-US" sz="3200" dirty="0"/>
          </a:p>
        </p:txBody>
      </p:sp>
      <p:pic>
        <p:nvPicPr>
          <p:cNvPr id="577542" name="Picture 6" descr="product_life_cycle"/>
          <p:cNvPicPr>
            <a:picLocks noGrp="1" noChangeAspect="1" noChangeArrowheads="1"/>
          </p:cNvPicPr>
          <p:nvPr>
            <p:ph sz="half" idx="2"/>
          </p:nvPr>
        </p:nvPicPr>
        <p:blipFill>
          <a:blip r:embed="rId2" cstate="print"/>
          <a:srcRect/>
          <a:stretch>
            <a:fillRect/>
          </a:stretch>
        </p:blipFill>
        <p:spPr>
          <a:xfrm>
            <a:off x="3635387" y="2590799"/>
            <a:ext cx="5508613" cy="4267201"/>
          </a:xfrm>
          <a:noFill/>
          <a:ln/>
        </p:spPr>
      </p:pic>
    </p:spTree>
  </p:cSld>
  <p:clrMapOvr>
    <a:masterClrMapping/>
  </p:clrMapOvr>
  <p:transition>
    <p:wipe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88598C5C-A258-4F35-9DB7-8F522C47D376}" type="slidenum">
              <a:rPr lang="en-US"/>
              <a:pPr/>
              <a:t>54</a:t>
            </a:fld>
            <a:endParaRPr lang="en-US"/>
          </a:p>
        </p:txBody>
      </p:sp>
      <p:sp>
        <p:nvSpPr>
          <p:cNvPr id="586754" name="Rectangle 2"/>
          <p:cNvSpPr>
            <a:spLocks noGrp="1" noChangeArrowheads="1"/>
          </p:cNvSpPr>
          <p:nvPr>
            <p:ph type="title"/>
          </p:nvPr>
        </p:nvSpPr>
        <p:spPr>
          <a:xfrm>
            <a:off x="457200" y="0"/>
            <a:ext cx="8229600" cy="1143000"/>
          </a:xfrm>
        </p:spPr>
        <p:txBody>
          <a:bodyPr/>
          <a:lstStyle/>
          <a:p>
            <a:r>
              <a:rPr lang="en-US" dirty="0">
                <a:solidFill>
                  <a:schemeClr val="hlink"/>
                </a:solidFill>
              </a:rPr>
              <a:t>Introduction Stage</a:t>
            </a:r>
          </a:p>
        </p:txBody>
      </p:sp>
      <p:sp>
        <p:nvSpPr>
          <p:cNvPr id="586755" name="Rectangle 3"/>
          <p:cNvSpPr>
            <a:spLocks noGrp="1" noChangeArrowheads="1"/>
          </p:cNvSpPr>
          <p:nvPr>
            <p:ph type="body" idx="1"/>
          </p:nvPr>
        </p:nvSpPr>
        <p:spPr>
          <a:xfrm>
            <a:off x="533400" y="1143000"/>
            <a:ext cx="8305800" cy="5486400"/>
          </a:xfrm>
        </p:spPr>
        <p:txBody>
          <a:bodyPr/>
          <a:lstStyle/>
          <a:p>
            <a:pPr lvl="1">
              <a:lnSpc>
                <a:spcPct val="90000"/>
              </a:lnSpc>
            </a:pPr>
            <a:r>
              <a:rPr lang="en-US" dirty="0" smtClean="0"/>
              <a:t>product </a:t>
            </a:r>
            <a:r>
              <a:rPr lang="en-US" dirty="0"/>
              <a:t>is a </a:t>
            </a:r>
            <a:r>
              <a:rPr lang="en-US" dirty="0" smtClean="0"/>
              <a:t>novelty, only one of it’s kind</a:t>
            </a:r>
            <a:endParaRPr lang="en-US" dirty="0"/>
          </a:p>
          <a:p>
            <a:pPr lvl="1">
              <a:lnSpc>
                <a:spcPct val="90000"/>
              </a:lnSpc>
            </a:pPr>
            <a:r>
              <a:rPr lang="en-US" dirty="0"/>
              <a:t>only one brand of product is </a:t>
            </a:r>
            <a:r>
              <a:rPr lang="en-US" dirty="0" smtClean="0"/>
              <a:t>available</a:t>
            </a:r>
          </a:p>
          <a:p>
            <a:pPr lvl="4">
              <a:lnSpc>
                <a:spcPct val="90000"/>
              </a:lnSpc>
            </a:pPr>
            <a:endParaRPr lang="en-US" dirty="0"/>
          </a:p>
          <a:p>
            <a:pPr>
              <a:lnSpc>
                <a:spcPct val="90000"/>
              </a:lnSpc>
            </a:pPr>
            <a:r>
              <a:rPr lang="en-US" sz="3000" b="1" dirty="0"/>
              <a:t>skimming price strategy</a:t>
            </a:r>
          </a:p>
          <a:p>
            <a:pPr lvl="1">
              <a:lnSpc>
                <a:spcPct val="90000"/>
              </a:lnSpc>
            </a:pPr>
            <a:r>
              <a:rPr lang="en-US" dirty="0"/>
              <a:t>introduces new products at a very high </a:t>
            </a:r>
            <a:r>
              <a:rPr lang="en-US" dirty="0" smtClean="0"/>
              <a:t>price</a:t>
            </a:r>
          </a:p>
          <a:p>
            <a:pPr lvl="2">
              <a:lnSpc>
                <a:spcPct val="90000"/>
              </a:lnSpc>
            </a:pPr>
            <a:r>
              <a:rPr lang="en-US" dirty="0" smtClean="0"/>
              <a:t>quality &amp; uniqueness justify high price</a:t>
            </a:r>
          </a:p>
          <a:p>
            <a:pPr lvl="2">
              <a:lnSpc>
                <a:spcPct val="90000"/>
              </a:lnSpc>
            </a:pPr>
            <a:r>
              <a:rPr lang="en-US" dirty="0" smtClean="0"/>
              <a:t>higher profits encourages more competition</a:t>
            </a:r>
          </a:p>
          <a:p>
            <a:pPr lvl="5">
              <a:lnSpc>
                <a:spcPct val="90000"/>
              </a:lnSpc>
            </a:pPr>
            <a:endParaRPr lang="en-US" dirty="0"/>
          </a:p>
          <a:p>
            <a:pPr>
              <a:lnSpc>
                <a:spcPct val="90000"/>
              </a:lnSpc>
            </a:pPr>
            <a:r>
              <a:rPr lang="en-US" sz="3000" b="1" dirty="0"/>
              <a:t>penetration price strategy</a:t>
            </a:r>
          </a:p>
          <a:p>
            <a:pPr lvl="1">
              <a:lnSpc>
                <a:spcPct val="90000"/>
              </a:lnSpc>
            </a:pPr>
            <a:r>
              <a:rPr lang="en-US" dirty="0"/>
              <a:t>uses low pricing to help capture a large market share </a:t>
            </a:r>
            <a:r>
              <a:rPr lang="en-US" dirty="0" smtClean="0"/>
              <a:t>early</a:t>
            </a:r>
          </a:p>
          <a:p>
            <a:pPr lvl="2">
              <a:lnSpc>
                <a:spcPct val="90000"/>
              </a:lnSpc>
            </a:pPr>
            <a:r>
              <a:rPr lang="en-US" dirty="0" smtClean="0"/>
              <a:t>Establish a customer base</a:t>
            </a:r>
          </a:p>
          <a:p>
            <a:pPr lvl="2">
              <a:lnSpc>
                <a:spcPct val="90000"/>
              </a:lnSpc>
            </a:pPr>
            <a:r>
              <a:rPr lang="en-US" dirty="0" smtClean="0"/>
              <a:t>Lower prices discourage the competition</a:t>
            </a:r>
            <a:endParaRPr lang="en-US" dirty="0"/>
          </a:p>
        </p:txBody>
      </p:sp>
    </p:spTree>
  </p:cSld>
  <p:clrMapOvr>
    <a:masterClrMapping/>
  </p:clrMapOvr>
  <p:transition>
    <p:wipe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0B89E230-7532-4B8D-8EA1-C3AEA0B4BC43}" type="slidenum">
              <a:rPr lang="en-US"/>
              <a:pPr/>
              <a:t>55</a:t>
            </a:fld>
            <a:endParaRPr lang="en-US"/>
          </a:p>
        </p:txBody>
      </p:sp>
      <p:sp>
        <p:nvSpPr>
          <p:cNvPr id="587778" name="Rectangle 2"/>
          <p:cNvSpPr>
            <a:spLocks noGrp="1" noChangeArrowheads="1"/>
          </p:cNvSpPr>
          <p:nvPr>
            <p:ph type="title"/>
          </p:nvPr>
        </p:nvSpPr>
        <p:spPr/>
        <p:txBody>
          <a:bodyPr/>
          <a:lstStyle/>
          <a:p>
            <a:r>
              <a:rPr lang="en-US">
                <a:solidFill>
                  <a:schemeClr val="hlink"/>
                </a:solidFill>
              </a:rPr>
              <a:t>Growth Stage</a:t>
            </a:r>
          </a:p>
        </p:txBody>
      </p:sp>
      <p:sp>
        <p:nvSpPr>
          <p:cNvPr id="587779" name="Rectangle 3"/>
          <p:cNvSpPr>
            <a:spLocks noGrp="1" noChangeArrowheads="1"/>
          </p:cNvSpPr>
          <p:nvPr>
            <p:ph type="body" idx="1"/>
          </p:nvPr>
        </p:nvSpPr>
        <p:spPr>
          <a:xfrm>
            <a:off x="457200" y="1600200"/>
            <a:ext cx="8382000" cy="4495800"/>
          </a:xfrm>
        </p:spPr>
        <p:txBody>
          <a:bodyPr/>
          <a:lstStyle/>
          <a:p>
            <a:r>
              <a:rPr lang="en-US" sz="3000" dirty="0" smtClean="0"/>
              <a:t>Sales of a product and profits increase</a:t>
            </a:r>
          </a:p>
          <a:p>
            <a:pPr lvl="4"/>
            <a:endParaRPr lang="en-US" sz="1800" dirty="0"/>
          </a:p>
          <a:p>
            <a:r>
              <a:rPr lang="en-US" sz="3000" dirty="0"/>
              <a:t>T</a:t>
            </a:r>
            <a:r>
              <a:rPr lang="en-US" sz="3000" dirty="0" smtClean="0"/>
              <a:t>arget </a:t>
            </a:r>
            <a:r>
              <a:rPr lang="en-US" sz="3000" dirty="0"/>
              <a:t>market </a:t>
            </a:r>
            <a:r>
              <a:rPr lang="en-US" sz="3000" dirty="0" smtClean="0"/>
              <a:t>knows of and purchases </a:t>
            </a:r>
            <a:r>
              <a:rPr lang="en-US" sz="3000" dirty="0"/>
              <a:t>the product </a:t>
            </a:r>
            <a:r>
              <a:rPr lang="en-US" sz="3000" dirty="0" smtClean="0"/>
              <a:t>regularly	</a:t>
            </a:r>
          </a:p>
          <a:p>
            <a:pPr lvl="5"/>
            <a:endParaRPr lang="en-US" sz="1800" dirty="0"/>
          </a:p>
          <a:p>
            <a:r>
              <a:rPr lang="en-US" sz="3000" dirty="0"/>
              <a:t>A</a:t>
            </a:r>
            <a:r>
              <a:rPr lang="en-US" sz="3000" dirty="0" smtClean="0"/>
              <a:t>dvertising </a:t>
            </a:r>
            <a:r>
              <a:rPr lang="en-US" sz="3000" dirty="0"/>
              <a:t>focuses on customer </a:t>
            </a:r>
            <a:r>
              <a:rPr lang="en-US" sz="3000" dirty="0" smtClean="0"/>
              <a:t>satisfaction</a:t>
            </a:r>
          </a:p>
          <a:p>
            <a:pPr lvl="4"/>
            <a:endParaRPr lang="en-US" sz="1800" dirty="0"/>
          </a:p>
          <a:p>
            <a:r>
              <a:rPr lang="en-US" sz="3000" dirty="0" smtClean="0"/>
              <a:t>Competition increases (alternate products)</a:t>
            </a:r>
          </a:p>
          <a:p>
            <a:pPr lvl="4"/>
            <a:endParaRPr lang="en-US" sz="1800" dirty="0" smtClean="0"/>
          </a:p>
          <a:p>
            <a:r>
              <a:rPr lang="en-US" sz="3000" dirty="0" smtClean="0"/>
              <a:t>Products modified/improved to maintain customer loyal </a:t>
            </a:r>
            <a:endParaRPr lang="en-US" sz="3000" dirty="0"/>
          </a:p>
        </p:txBody>
      </p:sp>
    </p:spTree>
  </p:cSld>
  <p:clrMapOvr>
    <a:masterClrMapping/>
  </p:clrMapOvr>
  <p:transition>
    <p:wipe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BC32DA15-8DAB-4604-B0F2-AA62874D6CD3}" type="slidenum">
              <a:rPr lang="en-US"/>
              <a:pPr/>
              <a:t>56</a:t>
            </a:fld>
            <a:endParaRPr lang="en-US"/>
          </a:p>
        </p:txBody>
      </p:sp>
      <p:sp>
        <p:nvSpPr>
          <p:cNvPr id="588802" name="Rectangle 2"/>
          <p:cNvSpPr>
            <a:spLocks noGrp="1" noChangeArrowheads="1"/>
          </p:cNvSpPr>
          <p:nvPr>
            <p:ph type="title"/>
          </p:nvPr>
        </p:nvSpPr>
        <p:spPr/>
        <p:txBody>
          <a:bodyPr/>
          <a:lstStyle/>
          <a:p>
            <a:r>
              <a:rPr lang="en-US">
                <a:solidFill>
                  <a:schemeClr val="hlink"/>
                </a:solidFill>
              </a:rPr>
              <a:t>The Maturity Stage</a:t>
            </a:r>
          </a:p>
        </p:txBody>
      </p:sp>
      <p:sp>
        <p:nvSpPr>
          <p:cNvPr id="588803" name="Rectangle 3"/>
          <p:cNvSpPr>
            <a:spLocks noGrp="1" noChangeArrowheads="1"/>
          </p:cNvSpPr>
          <p:nvPr>
            <p:ph type="body" idx="1"/>
          </p:nvPr>
        </p:nvSpPr>
        <p:spPr/>
        <p:txBody>
          <a:bodyPr/>
          <a:lstStyle/>
          <a:p>
            <a:r>
              <a:rPr lang="en-US" sz="3000" dirty="0" smtClean="0"/>
              <a:t>Sales </a:t>
            </a:r>
            <a:r>
              <a:rPr lang="en-US" sz="2800" dirty="0" smtClean="0"/>
              <a:t>are level or slowing down</a:t>
            </a:r>
            <a:endParaRPr lang="en-US" sz="3000" dirty="0" smtClean="0"/>
          </a:p>
          <a:p>
            <a:pPr lvl="4"/>
            <a:endParaRPr lang="en-US" sz="1800" dirty="0" smtClean="0"/>
          </a:p>
          <a:p>
            <a:r>
              <a:rPr lang="en-US" sz="3000" dirty="0" smtClean="0"/>
              <a:t>Target market already purchased product</a:t>
            </a:r>
          </a:p>
          <a:p>
            <a:pPr lvl="5"/>
            <a:endParaRPr lang="en-US" sz="1800" dirty="0" smtClean="0"/>
          </a:p>
          <a:p>
            <a:r>
              <a:rPr lang="en-US" sz="3000" dirty="0" smtClean="0"/>
              <a:t>Marketing costs increase, more promotions due to more competition</a:t>
            </a:r>
          </a:p>
          <a:p>
            <a:pPr lvl="4">
              <a:buNone/>
            </a:pPr>
            <a:endParaRPr lang="en-US" sz="1800" dirty="0" smtClean="0"/>
          </a:p>
          <a:p>
            <a:r>
              <a:rPr lang="en-US" sz="2800" dirty="0" smtClean="0"/>
              <a:t>Commercials mention/mimic competitors</a:t>
            </a:r>
          </a:p>
          <a:p>
            <a:pPr lvl="4"/>
            <a:endParaRPr lang="en-US" sz="1600" dirty="0" smtClean="0"/>
          </a:p>
          <a:p>
            <a:r>
              <a:rPr lang="en-US" sz="2800" dirty="0" smtClean="0"/>
              <a:t>Sale prices offered to hold off competition</a:t>
            </a:r>
          </a:p>
          <a:p>
            <a:endParaRPr lang="en-US" sz="3000" dirty="0" smtClean="0"/>
          </a:p>
          <a:p>
            <a:endParaRPr lang="en-US" dirty="0"/>
          </a:p>
        </p:txBody>
      </p:sp>
    </p:spTree>
  </p:cSld>
  <p:clrMapOvr>
    <a:masterClrMapping/>
  </p:clrMapOvr>
  <p:transition>
    <p:wipe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5B00BFFE-67BC-47BA-ACD0-3E06C7888C31}" type="slidenum">
              <a:rPr lang="en-US" smtClean="0"/>
              <a:pPr/>
              <a:t>57</a:t>
            </a:fld>
            <a:endParaRPr lang="en-US" dirty="0"/>
          </a:p>
        </p:txBody>
      </p:sp>
      <p:sp>
        <p:nvSpPr>
          <p:cNvPr id="589826" name="Rectangle 2"/>
          <p:cNvSpPr>
            <a:spLocks noGrp="1" noChangeArrowheads="1"/>
          </p:cNvSpPr>
          <p:nvPr>
            <p:ph type="title"/>
          </p:nvPr>
        </p:nvSpPr>
        <p:spPr>
          <a:xfrm>
            <a:off x="609600" y="381000"/>
            <a:ext cx="7772400" cy="1143000"/>
          </a:xfrm>
        </p:spPr>
        <p:txBody>
          <a:bodyPr/>
          <a:lstStyle/>
          <a:p>
            <a:r>
              <a:rPr lang="en-US" dirty="0">
                <a:solidFill>
                  <a:schemeClr val="hlink"/>
                </a:solidFill>
              </a:rPr>
              <a:t>The Decline </a:t>
            </a:r>
            <a:r>
              <a:rPr lang="en-US" dirty="0" smtClean="0">
                <a:solidFill>
                  <a:schemeClr val="hlink"/>
                </a:solidFill>
              </a:rPr>
              <a:t>Stage</a:t>
            </a:r>
            <a:br>
              <a:rPr lang="en-US" dirty="0" smtClean="0">
                <a:solidFill>
                  <a:schemeClr val="hlink"/>
                </a:solidFill>
              </a:rPr>
            </a:br>
            <a:r>
              <a:rPr lang="en-US" sz="2400" dirty="0" smtClean="0">
                <a:solidFill>
                  <a:schemeClr val="hlink"/>
                </a:solidFill>
              </a:rPr>
              <a:t>(Pages 190-191)</a:t>
            </a:r>
            <a:endParaRPr lang="en-US" sz="2400" dirty="0">
              <a:solidFill>
                <a:schemeClr val="hlink"/>
              </a:solidFill>
            </a:endParaRPr>
          </a:p>
        </p:txBody>
      </p:sp>
      <p:sp>
        <p:nvSpPr>
          <p:cNvPr id="589827" name="Rectangle 3"/>
          <p:cNvSpPr>
            <a:spLocks noGrp="1" noChangeArrowheads="1"/>
          </p:cNvSpPr>
          <p:nvPr>
            <p:ph type="body" idx="1"/>
          </p:nvPr>
        </p:nvSpPr>
        <p:spPr>
          <a:xfrm>
            <a:off x="685800" y="1751013"/>
            <a:ext cx="7924800" cy="4421187"/>
          </a:xfrm>
        </p:spPr>
        <p:txBody>
          <a:bodyPr/>
          <a:lstStyle/>
          <a:p>
            <a:r>
              <a:rPr lang="en-US" dirty="0"/>
              <a:t>sales </a:t>
            </a:r>
            <a:r>
              <a:rPr lang="en-US" dirty="0" smtClean="0"/>
              <a:t>decrease</a:t>
            </a:r>
          </a:p>
          <a:p>
            <a:r>
              <a:rPr lang="en-US" dirty="0" smtClean="0"/>
              <a:t>may no longer generate enough revenue to justify marketing costs</a:t>
            </a:r>
          </a:p>
          <a:p>
            <a:endParaRPr lang="en-US" dirty="0"/>
          </a:p>
          <a:p>
            <a:r>
              <a:rPr lang="en-US" dirty="0"/>
              <a:t>alternatives </a:t>
            </a:r>
            <a:r>
              <a:rPr lang="en-US" dirty="0" smtClean="0"/>
              <a:t>include:</a:t>
            </a:r>
            <a:endParaRPr lang="en-US" dirty="0"/>
          </a:p>
        </p:txBody>
      </p:sp>
      <p:sp>
        <p:nvSpPr>
          <p:cNvPr id="5" name="Rectangle 3"/>
          <p:cNvSpPr txBox="1">
            <a:spLocks noChangeArrowheads="1"/>
          </p:cNvSpPr>
          <p:nvPr/>
        </p:nvSpPr>
        <p:spPr bwMode="auto">
          <a:xfrm>
            <a:off x="533400" y="4724400"/>
            <a:ext cx="8229600" cy="1447800"/>
          </a:xfrm>
          <a:prstGeom prst="rect">
            <a:avLst/>
          </a:prstGeom>
          <a:noFill/>
          <a:ln w="9525">
            <a:noFill/>
            <a:miter lim="800000"/>
            <a:headEnd/>
            <a:tailEnd/>
          </a:ln>
          <a:effectLst/>
        </p:spPr>
        <p:txBody>
          <a:bodyPr vert="horz" wrap="square" lIns="91440" tIns="45720" rIns="91440" bIns="45720" numCol="2" anchor="t" anchorCtr="0" compatLnSpc="1">
            <a:prstTxWarp prst="textNoShape">
              <a:avLst/>
            </a:prstTxWarp>
          </a:bodyPr>
          <a:lstStyle/>
          <a:p>
            <a:pPr marL="742950" marR="0" lvl="1" indent="-285750" algn="l" defTabSz="914400" rtl="0" eaLnBrk="1" fontAlgn="base" latinLnBrk="0" hangingPunct="1">
              <a:lnSpc>
                <a:spcPct val="100000"/>
              </a:lnSpc>
              <a:spcBef>
                <a:spcPct val="20000"/>
              </a:spcBef>
              <a:spcAft>
                <a:spcPct val="0"/>
              </a:spcAft>
              <a:buClr>
                <a:schemeClr val="tx1"/>
              </a:buClr>
              <a:buSzTx/>
              <a:buFontTx/>
              <a:buChar char="–"/>
              <a:tabLst/>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rPr>
              <a:t>drop a product</a:t>
            </a:r>
          </a:p>
          <a:p>
            <a:pPr marL="742950" marR="0" lvl="1" indent="-285750" algn="l" defTabSz="914400" rtl="0" eaLnBrk="1" fontAlgn="base" latinLnBrk="0" hangingPunct="1">
              <a:lnSpc>
                <a:spcPct val="100000"/>
              </a:lnSpc>
              <a:spcBef>
                <a:spcPct val="20000"/>
              </a:spcBef>
              <a:spcAft>
                <a:spcPct val="0"/>
              </a:spcAft>
              <a:buClr>
                <a:schemeClr val="tx1"/>
              </a:buClr>
              <a:buSzTx/>
              <a:buFontTx/>
              <a:buChar char="–"/>
              <a:tabLst/>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rPr>
              <a:t>sell/license</a:t>
            </a:r>
          </a:p>
          <a:p>
            <a:pPr marL="742950" marR="0" lvl="1" indent="-285750" algn="l" defTabSz="914400" rtl="0" eaLnBrk="1" fontAlgn="base" latinLnBrk="0" hangingPunct="1">
              <a:lnSpc>
                <a:spcPct val="100000"/>
              </a:lnSpc>
              <a:spcBef>
                <a:spcPct val="20000"/>
              </a:spcBef>
              <a:spcAft>
                <a:spcPct val="0"/>
              </a:spcAft>
              <a:buClr>
                <a:schemeClr val="tx1"/>
              </a:buClr>
              <a:buSzTx/>
              <a:buFontTx/>
              <a:buChar char="–"/>
              <a:tabLst/>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rPr>
              <a:t>discount</a:t>
            </a:r>
          </a:p>
          <a:p>
            <a:pPr marL="742950" marR="0" lvl="1" indent="-285750" algn="l" defTabSz="914400" rtl="0" eaLnBrk="1" fontAlgn="base" latinLnBrk="0" hangingPunct="1">
              <a:lnSpc>
                <a:spcPct val="100000"/>
              </a:lnSpc>
              <a:spcBef>
                <a:spcPct val="20000"/>
              </a:spcBef>
              <a:spcAft>
                <a:spcPct val="0"/>
              </a:spcAft>
              <a:buClr>
                <a:schemeClr val="tx1"/>
              </a:buClr>
              <a:buSzTx/>
              <a:buFontTx/>
              <a:buChar char="–"/>
              <a:tabLst/>
              <a:defRPr/>
            </a:pPr>
            <a:endPar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endParaRPr>
          </a:p>
          <a:p>
            <a:pPr marL="742950" marR="0" lvl="1" indent="-285750" algn="l" defTabSz="914400" rtl="0" eaLnBrk="1" fontAlgn="base" latinLnBrk="0" hangingPunct="1">
              <a:lnSpc>
                <a:spcPct val="100000"/>
              </a:lnSpc>
              <a:spcBef>
                <a:spcPct val="20000"/>
              </a:spcBef>
              <a:spcAft>
                <a:spcPct val="0"/>
              </a:spcAft>
              <a:buClr>
                <a:schemeClr val="tx1"/>
              </a:buClr>
              <a:buSzTx/>
              <a:buFontTx/>
              <a:buChar char="–"/>
              <a:tabLst/>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rPr>
              <a:t>regionalize</a:t>
            </a:r>
          </a:p>
          <a:p>
            <a:pPr marL="742950" marR="0" lvl="1" indent="-285750" algn="l" defTabSz="914400" rtl="0" eaLnBrk="1" fontAlgn="base" latinLnBrk="0" hangingPunct="1">
              <a:lnSpc>
                <a:spcPct val="100000"/>
              </a:lnSpc>
              <a:spcBef>
                <a:spcPct val="20000"/>
              </a:spcBef>
              <a:spcAft>
                <a:spcPct val="0"/>
              </a:spcAft>
              <a:buClr>
                <a:schemeClr val="tx1"/>
              </a:buClr>
              <a:buSzTx/>
              <a:buFontTx/>
              <a:buChar char="–"/>
              <a:tabLst/>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rPr>
              <a:t>modernize/alter</a:t>
            </a:r>
          </a:p>
          <a:p>
            <a:pPr marL="742950" marR="0" lvl="1" indent="-285750" algn="l" defTabSz="914400" rtl="0" eaLnBrk="1" fontAlgn="base" latinLnBrk="0" hangingPunct="1">
              <a:lnSpc>
                <a:spcPct val="100000"/>
              </a:lnSpc>
              <a:spcBef>
                <a:spcPct val="20000"/>
              </a:spcBef>
              <a:spcAft>
                <a:spcPct val="0"/>
              </a:spcAft>
              <a:buClr>
                <a:schemeClr val="tx1"/>
              </a:buClr>
              <a:buSzTx/>
              <a:buFontTx/>
              <a:buChar char="–"/>
              <a:tabLst/>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cs typeface="+mn-cs"/>
              </a:rPr>
              <a:t>recommit</a:t>
            </a:r>
          </a:p>
          <a:p>
            <a:pPr marL="742950" marR="0" lvl="1" indent="-285750" algn="l" defTabSz="914400" rtl="0" eaLnBrk="1" fontAlgn="base" latinLnBrk="0" hangingPunct="1">
              <a:lnSpc>
                <a:spcPct val="100000"/>
              </a:lnSpc>
              <a:spcBef>
                <a:spcPct val="20000"/>
              </a:spcBef>
              <a:spcAft>
                <a:spcPct val="0"/>
              </a:spcAft>
              <a:buClr>
                <a:schemeClr val="tx1"/>
              </a:buClr>
              <a:buSzTx/>
              <a:buFontTx/>
              <a:buChar char="–"/>
              <a:tabLst/>
              <a:defRPr/>
            </a:pPr>
            <a:endParaRPr kumimoji="0" lang="en-US" sz="28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cs typeface="+mn-cs"/>
            </a:endParaRPr>
          </a:p>
        </p:txBody>
      </p:sp>
    </p:spTree>
  </p:cSld>
  <p:clrMapOvr>
    <a:masterClrMapping/>
  </p:clrMapOvr>
  <p:transition>
    <p:wipe dir="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Decline Stage Options</a:t>
            </a:r>
            <a:endParaRPr lang="en-US" dirty="0"/>
          </a:p>
        </p:txBody>
      </p:sp>
      <p:sp>
        <p:nvSpPr>
          <p:cNvPr id="3" name="Content Placeholder 2"/>
          <p:cNvSpPr>
            <a:spLocks noGrp="1"/>
          </p:cNvSpPr>
          <p:nvPr>
            <p:ph idx="1"/>
          </p:nvPr>
        </p:nvSpPr>
        <p:spPr>
          <a:xfrm>
            <a:off x="228600" y="1219200"/>
            <a:ext cx="8686800" cy="5181600"/>
          </a:xfrm>
        </p:spPr>
        <p:txBody>
          <a:bodyPr/>
          <a:lstStyle/>
          <a:p>
            <a:pPr lvl="1">
              <a:defRPr/>
            </a:pPr>
            <a:r>
              <a:rPr lang="en-US" sz="2400" dirty="0" smtClean="0"/>
              <a:t>drop product: 	cut company losses, cut completely</a:t>
            </a:r>
            <a:br>
              <a:rPr lang="en-US" sz="2400" dirty="0" smtClean="0"/>
            </a:br>
            <a:endParaRPr lang="en-US" sz="2400" dirty="0" smtClean="0"/>
          </a:p>
          <a:p>
            <a:pPr lvl="1">
              <a:defRPr/>
            </a:pPr>
            <a:r>
              <a:rPr lang="en-US" sz="2400" dirty="0" smtClean="0"/>
              <a:t>sell/license:	minimize losses, </a:t>
            </a:r>
            <a:br>
              <a:rPr lang="en-US" sz="2400" dirty="0" smtClean="0"/>
            </a:br>
            <a:r>
              <a:rPr lang="en-US" sz="2400" dirty="0" smtClean="0"/>
              <a:t>			sell or license to another company</a:t>
            </a:r>
            <a:br>
              <a:rPr lang="en-US" sz="2400" dirty="0" smtClean="0"/>
            </a:br>
            <a:endParaRPr lang="en-US" sz="2400" dirty="0" smtClean="0"/>
          </a:p>
          <a:p>
            <a:pPr lvl="1">
              <a:defRPr/>
            </a:pPr>
            <a:r>
              <a:rPr lang="en-US" sz="2400" dirty="0" smtClean="0"/>
              <a:t>discount:	reduce prices to sell remains faster</a:t>
            </a:r>
            <a:br>
              <a:rPr lang="en-US" sz="2400" dirty="0" smtClean="0"/>
            </a:br>
            <a:endParaRPr lang="en-US" sz="2400" dirty="0" smtClean="0"/>
          </a:p>
          <a:p>
            <a:pPr lvl="1">
              <a:defRPr/>
            </a:pPr>
            <a:r>
              <a:rPr lang="en-US" sz="2400" dirty="0" smtClean="0"/>
              <a:t>regionalize: 	commit to geographical location where</a:t>
            </a:r>
            <a:br>
              <a:rPr lang="en-US" sz="2400" dirty="0" smtClean="0"/>
            </a:br>
            <a:r>
              <a:rPr lang="en-US" sz="2400" dirty="0" smtClean="0"/>
              <a:t>			product is most popular and profitable</a:t>
            </a:r>
            <a:br>
              <a:rPr lang="en-US" sz="2400" dirty="0" smtClean="0"/>
            </a:br>
            <a:endParaRPr lang="en-US" sz="2400" dirty="0" smtClean="0"/>
          </a:p>
          <a:p>
            <a:pPr lvl="1">
              <a:defRPr/>
            </a:pPr>
            <a:r>
              <a:rPr lang="en-US" sz="2400" dirty="0" smtClean="0"/>
              <a:t>modernize/alter:	“NEW” and/or “Improved”</a:t>
            </a:r>
            <a:br>
              <a:rPr lang="en-US" sz="2400" dirty="0" smtClean="0"/>
            </a:br>
            <a:endParaRPr lang="en-US" sz="2400" dirty="0" smtClean="0"/>
          </a:p>
          <a:p>
            <a:pPr lvl="1">
              <a:defRPr/>
            </a:pPr>
            <a:r>
              <a:rPr lang="en-US" sz="2400" dirty="0" smtClean="0"/>
              <a:t>recommit:	 a new purpose found for the product</a:t>
            </a:r>
          </a:p>
          <a:p>
            <a:endParaRPr lang="en-US" dirty="0"/>
          </a:p>
        </p:txBody>
      </p:sp>
      <p:sp>
        <p:nvSpPr>
          <p:cNvPr id="4" name="Slide Number Placeholder 3"/>
          <p:cNvSpPr>
            <a:spLocks noGrp="1"/>
          </p:cNvSpPr>
          <p:nvPr>
            <p:ph type="sldNum" sz="quarter" idx="12"/>
          </p:nvPr>
        </p:nvSpPr>
        <p:spPr/>
        <p:txBody>
          <a:bodyPr/>
          <a:lstStyle/>
          <a:p>
            <a:fld id="{DE325285-0F7C-4DC3-9381-14AC16B065DD}" type="slidenum">
              <a:rPr lang="en-US" smtClean="0"/>
              <a:pPr/>
              <a:t>58</a:t>
            </a:fld>
            <a:endParaRPr lang="en-US"/>
          </a:p>
        </p:txBody>
      </p:sp>
    </p:spTree>
  </p:cSld>
  <p:clrMapOvr>
    <a:masterClrMapping/>
  </p:clrMapOvr>
  <p:transition>
    <p:wipe dir="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EA2BEBC0-7E11-4D55-B4C5-25576D1F8055}" type="slidenum">
              <a:rPr lang="en-US"/>
              <a:pPr/>
              <a:t>59</a:t>
            </a:fld>
            <a:endParaRPr lang="en-US"/>
          </a:p>
        </p:txBody>
      </p:sp>
      <p:sp>
        <p:nvSpPr>
          <p:cNvPr id="408579" name="Rectangle 3"/>
          <p:cNvSpPr>
            <a:spLocks noGrp="1" noChangeArrowheads="1"/>
          </p:cNvSpPr>
          <p:nvPr>
            <p:ph type="body" idx="1"/>
          </p:nvPr>
        </p:nvSpPr>
        <p:spPr>
          <a:xfrm>
            <a:off x="304800" y="2743199"/>
            <a:ext cx="8610600" cy="3317875"/>
          </a:xfrm>
          <a:noFill/>
          <a:ln/>
        </p:spPr>
        <p:txBody>
          <a:bodyPr/>
          <a:lstStyle/>
          <a:p>
            <a:r>
              <a:rPr lang="en-US" sz="3100" dirty="0"/>
              <a:t>What are the stages of the product life cycle</a:t>
            </a:r>
            <a:r>
              <a:rPr lang="en-US" sz="3100" dirty="0" smtClean="0"/>
              <a:t>?</a:t>
            </a:r>
          </a:p>
          <a:p>
            <a:pPr lvl="4"/>
            <a:endParaRPr lang="en-US" dirty="0" smtClean="0"/>
          </a:p>
          <a:p>
            <a:pPr lvl="2"/>
            <a:r>
              <a:rPr lang="en-US" sz="3000" dirty="0" smtClean="0"/>
              <a:t>Introduction</a:t>
            </a:r>
          </a:p>
          <a:p>
            <a:pPr lvl="2"/>
            <a:r>
              <a:rPr lang="en-US" sz="3000" dirty="0" smtClean="0"/>
              <a:t>Growth</a:t>
            </a:r>
          </a:p>
          <a:p>
            <a:pPr lvl="2"/>
            <a:r>
              <a:rPr lang="en-US" sz="3000" dirty="0" smtClean="0"/>
              <a:t>Maturity</a:t>
            </a:r>
          </a:p>
          <a:p>
            <a:pPr lvl="2"/>
            <a:r>
              <a:rPr lang="en-US" sz="3000" dirty="0" smtClean="0"/>
              <a:t>Decline</a:t>
            </a:r>
          </a:p>
          <a:p>
            <a:pPr lvl="1"/>
            <a:endParaRPr lang="en-US" dirty="0"/>
          </a:p>
        </p:txBody>
      </p:sp>
      <p:pic>
        <p:nvPicPr>
          <p:cNvPr id="408580" name="Picture 4"/>
          <p:cNvPicPr>
            <a:picLocks noChangeAspect="1" noChangeArrowheads="1"/>
          </p:cNvPicPr>
          <p:nvPr/>
        </p:nvPicPr>
        <p:blipFill>
          <a:blip r:embed="rId2" cstate="print"/>
          <a:srcRect t="3226"/>
          <a:stretch>
            <a:fillRect/>
          </a:stretch>
        </p:blipFill>
        <p:spPr bwMode="auto">
          <a:xfrm>
            <a:off x="381000" y="457200"/>
            <a:ext cx="7856538" cy="2286000"/>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Tangible &amp; Intangible</a:t>
            </a:r>
            <a:endParaRPr lang="en-US" dirty="0"/>
          </a:p>
        </p:txBody>
      </p:sp>
      <p:sp>
        <p:nvSpPr>
          <p:cNvPr id="3" name="Content Placeholder 2"/>
          <p:cNvSpPr>
            <a:spLocks noGrp="1"/>
          </p:cNvSpPr>
          <p:nvPr>
            <p:ph idx="1"/>
          </p:nvPr>
        </p:nvSpPr>
        <p:spPr>
          <a:xfrm>
            <a:off x="228600" y="1295400"/>
            <a:ext cx="8686800" cy="4800600"/>
          </a:xfrm>
        </p:spPr>
        <p:txBody>
          <a:bodyPr/>
          <a:lstStyle/>
          <a:p>
            <a:r>
              <a:rPr lang="en-US" dirty="0" smtClean="0"/>
              <a:t>The sport product is a complex package of the tangible and intangible as well as the experience.</a:t>
            </a:r>
          </a:p>
          <a:p>
            <a:pPr>
              <a:buNone/>
            </a:pPr>
            <a:r>
              <a:rPr lang="en-US" dirty="0" smtClean="0"/>
              <a:t>E.g. GOLF</a:t>
            </a:r>
          </a:p>
          <a:p>
            <a:r>
              <a:rPr lang="en-US" dirty="0" smtClean="0"/>
              <a:t>Tangible Elements of the Golf Product: </a:t>
            </a:r>
          </a:p>
          <a:p>
            <a:pPr marL="914400" lvl="1" indent="-514350">
              <a:buFont typeface="+mj-lt"/>
              <a:buAutoNum type="arabicPeriod"/>
            </a:pPr>
            <a:r>
              <a:rPr lang="en-US" dirty="0" smtClean="0"/>
              <a:t>Little dimpled balls</a:t>
            </a:r>
          </a:p>
          <a:p>
            <a:pPr marL="914400" lvl="1" indent="-514350">
              <a:buFont typeface="+mj-lt"/>
              <a:buAutoNum type="arabicPeriod"/>
            </a:pPr>
            <a:r>
              <a:rPr lang="en-US" dirty="0" smtClean="0"/>
              <a:t>Oversized ‘metal’ woods that are in different ways, standardized</a:t>
            </a:r>
          </a:p>
          <a:p>
            <a:pPr marL="514350" indent="-514350"/>
            <a:r>
              <a:rPr lang="en-US" dirty="0" smtClean="0"/>
              <a:t>Intangible Elements</a:t>
            </a:r>
          </a:p>
          <a:p>
            <a:pPr marL="914400" lvl="1" indent="-514350">
              <a:buFont typeface="+mj-lt"/>
              <a:buAutoNum type="arabicPeriod"/>
            </a:pPr>
            <a:r>
              <a:rPr lang="en-US" dirty="0" smtClean="0"/>
              <a:t>Golf club membership</a:t>
            </a:r>
          </a:p>
          <a:p>
            <a:pPr marL="914400" lvl="1" indent="-514350">
              <a:buFont typeface="+mj-lt"/>
              <a:buAutoNum type="arabicPeriod"/>
            </a:pPr>
            <a:endParaRPr lang="en-US" dirty="0" smtClean="0"/>
          </a:p>
          <a:p>
            <a:endParaRPr lang="en-US" dirty="0"/>
          </a:p>
        </p:txBody>
      </p:sp>
      <p:sp>
        <p:nvSpPr>
          <p:cNvPr id="4" name="Slide Number Placeholder 3"/>
          <p:cNvSpPr>
            <a:spLocks noGrp="1"/>
          </p:cNvSpPr>
          <p:nvPr>
            <p:ph type="sldNum" sz="quarter" idx="12"/>
          </p:nvPr>
        </p:nvSpPr>
        <p:spPr/>
        <p:txBody>
          <a:bodyPr/>
          <a:lstStyle/>
          <a:p>
            <a:fld id="{DE325285-0F7C-4DC3-9381-14AC16B065DD}" type="slidenum">
              <a:rPr lang="en-US" smtClean="0"/>
              <a:pPr/>
              <a:t>6</a:t>
            </a:fld>
            <a:endParaRPr lang="en-US" dirty="0"/>
          </a:p>
        </p:txBody>
      </p:sp>
    </p:spTree>
  </p:cSld>
  <p:clrMapOvr>
    <a:masterClrMapping/>
  </p:clrMapOvr>
  <p:transition>
    <p:wipe dir="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438400"/>
            <a:ext cx="8077200" cy="1295400"/>
          </a:xfrm>
        </p:spPr>
        <p:txBody>
          <a:bodyPr/>
          <a:lstStyle/>
          <a:p>
            <a:r>
              <a:rPr lang="en-US" dirty="0" smtClean="0">
                <a:hlinkClick r:id="rId2"/>
              </a:rPr>
              <a:t>Product Life Cycle Examples</a:t>
            </a:r>
            <a:endParaRPr lang="en-US" dirty="0"/>
          </a:p>
        </p:txBody>
      </p:sp>
      <p:sp>
        <p:nvSpPr>
          <p:cNvPr id="4" name="Slide Number Placeholder 3"/>
          <p:cNvSpPr>
            <a:spLocks noGrp="1"/>
          </p:cNvSpPr>
          <p:nvPr>
            <p:ph type="sldNum" sz="quarter" idx="12"/>
          </p:nvPr>
        </p:nvSpPr>
        <p:spPr/>
        <p:txBody>
          <a:bodyPr/>
          <a:lstStyle/>
          <a:p>
            <a:fld id="{DE325285-0F7C-4DC3-9381-14AC16B065DD}" type="slidenum">
              <a:rPr lang="en-US" smtClean="0"/>
              <a:pPr/>
              <a:t>60</a:t>
            </a:fld>
            <a:endParaRPr lang="en-US"/>
          </a:p>
        </p:txBody>
      </p:sp>
    </p:spTree>
  </p:cSld>
  <p:clrMapOvr>
    <a:masterClrMapping/>
  </p:clrMapOvr>
  <p:transition>
    <p:wipe dir="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E4F2C8D1-F2CC-4BAA-9511-15139F1B28F1}" type="slidenum">
              <a:rPr lang="en-US"/>
              <a:pPr/>
              <a:t>61</a:t>
            </a:fld>
            <a:endParaRPr lang="en-US"/>
          </a:p>
        </p:txBody>
      </p:sp>
      <p:sp>
        <p:nvSpPr>
          <p:cNvPr id="591874" name="Rectangle 2"/>
          <p:cNvSpPr>
            <a:spLocks noGrp="1" noChangeArrowheads="1"/>
          </p:cNvSpPr>
          <p:nvPr>
            <p:ph type="title"/>
          </p:nvPr>
        </p:nvSpPr>
        <p:spPr>
          <a:xfrm>
            <a:off x="685800" y="457200"/>
            <a:ext cx="7772400" cy="1143000"/>
          </a:xfrm>
        </p:spPr>
        <p:txBody>
          <a:bodyPr/>
          <a:lstStyle/>
          <a:p>
            <a:r>
              <a:rPr lang="en-US"/>
              <a:t>POSITIONING A PRODUCT</a:t>
            </a:r>
          </a:p>
        </p:txBody>
      </p:sp>
      <p:sp>
        <p:nvSpPr>
          <p:cNvPr id="591875" name="Rectangle 3"/>
          <p:cNvSpPr>
            <a:spLocks noGrp="1" noChangeArrowheads="1"/>
          </p:cNvSpPr>
          <p:nvPr>
            <p:ph type="body" idx="1"/>
          </p:nvPr>
        </p:nvSpPr>
        <p:spPr>
          <a:xfrm>
            <a:off x="685800" y="1600200"/>
            <a:ext cx="8001000" cy="2646363"/>
          </a:xfrm>
        </p:spPr>
        <p:txBody>
          <a:bodyPr/>
          <a:lstStyle/>
          <a:p>
            <a:r>
              <a:rPr lang="en-US" b="1" dirty="0"/>
              <a:t>positioning</a:t>
            </a:r>
          </a:p>
          <a:p>
            <a:pPr lvl="1"/>
            <a:r>
              <a:rPr lang="en-US" dirty="0"/>
              <a:t>used by a company to </a:t>
            </a:r>
            <a:r>
              <a:rPr lang="en-US" u="sng" dirty="0"/>
              <a:t>differentiate</a:t>
            </a:r>
            <a:r>
              <a:rPr lang="en-US" dirty="0"/>
              <a:t> its products or services from its competitors’ products or services</a:t>
            </a:r>
          </a:p>
          <a:p>
            <a:pPr lvl="2"/>
            <a:r>
              <a:rPr lang="en-US" dirty="0"/>
              <a:t> status, price, </a:t>
            </a:r>
            <a:r>
              <a:rPr lang="en-US" dirty="0" smtClean="0"/>
              <a:t>brand recognition &amp; other factors</a:t>
            </a:r>
            <a:endParaRPr lang="en-US" dirty="0"/>
          </a:p>
        </p:txBody>
      </p:sp>
      <p:pic>
        <p:nvPicPr>
          <p:cNvPr id="591876" name="Picture 4"/>
          <p:cNvPicPr>
            <a:picLocks noChangeAspect="1" noChangeArrowheads="1"/>
          </p:cNvPicPr>
          <p:nvPr/>
        </p:nvPicPr>
        <p:blipFill>
          <a:blip r:embed="rId2" cstate="print"/>
          <a:srcRect l="40625" t="38542" r="33594" b="33333"/>
          <a:stretch>
            <a:fillRect/>
          </a:stretch>
        </p:blipFill>
        <p:spPr bwMode="auto">
          <a:xfrm>
            <a:off x="7086600" y="5175250"/>
            <a:ext cx="2057400" cy="1682750"/>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E325285-0F7C-4DC3-9381-14AC16B065DD}" type="slidenum">
              <a:rPr lang="en-US" smtClean="0"/>
              <a:pPr/>
              <a:t>62</a:t>
            </a:fld>
            <a:endParaRPr lang="en-US"/>
          </a:p>
        </p:txBody>
      </p:sp>
      <p:pic>
        <p:nvPicPr>
          <p:cNvPr id="1026" name="Picture 2" descr="http://img.docstoccdn.com/thumb/orig/72358594.png">
            <a:hlinkClick r:id="rId2"/>
          </p:cNvPr>
          <p:cNvPicPr>
            <a:picLocks noChangeAspect="1" noChangeArrowheads="1"/>
          </p:cNvPicPr>
          <p:nvPr/>
        </p:nvPicPr>
        <p:blipFill>
          <a:blip r:embed="rId3" cstate="print"/>
          <a:srcRect/>
          <a:stretch>
            <a:fillRect/>
          </a:stretch>
        </p:blipFill>
        <p:spPr bwMode="auto">
          <a:xfrm>
            <a:off x="304800" y="228600"/>
            <a:ext cx="8534400" cy="6397945"/>
          </a:xfrm>
          <a:prstGeom prst="rect">
            <a:avLst/>
          </a:prstGeom>
          <a:noFill/>
        </p:spPr>
      </p:pic>
    </p:spTree>
  </p:cSld>
  <p:clrMapOvr>
    <a:masterClrMapping/>
  </p:clrMapOvr>
  <p:transition>
    <p:wipe dir="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E4F2C8D1-F2CC-4BAA-9511-15139F1B28F1}" type="slidenum">
              <a:rPr lang="en-US"/>
              <a:pPr/>
              <a:t>63</a:t>
            </a:fld>
            <a:endParaRPr lang="en-US" dirty="0"/>
          </a:p>
        </p:txBody>
      </p:sp>
      <p:sp>
        <p:nvSpPr>
          <p:cNvPr id="591874" name="Rectangle 2"/>
          <p:cNvSpPr>
            <a:spLocks noGrp="1" noChangeArrowheads="1"/>
          </p:cNvSpPr>
          <p:nvPr>
            <p:ph type="title"/>
          </p:nvPr>
        </p:nvSpPr>
        <p:spPr>
          <a:xfrm>
            <a:off x="685800" y="457200"/>
            <a:ext cx="7772400" cy="1143000"/>
          </a:xfrm>
        </p:spPr>
        <p:txBody>
          <a:bodyPr/>
          <a:lstStyle/>
          <a:p>
            <a:r>
              <a:rPr lang="en-US"/>
              <a:t>POSITIONING A PRODUCT</a:t>
            </a:r>
          </a:p>
        </p:txBody>
      </p:sp>
      <p:sp>
        <p:nvSpPr>
          <p:cNvPr id="591875" name="Rectangle 3"/>
          <p:cNvSpPr>
            <a:spLocks noGrp="1" noChangeArrowheads="1"/>
          </p:cNvSpPr>
          <p:nvPr>
            <p:ph type="body" idx="1"/>
          </p:nvPr>
        </p:nvSpPr>
        <p:spPr>
          <a:xfrm>
            <a:off x="457200" y="1600200"/>
            <a:ext cx="8229600" cy="4191000"/>
          </a:xfrm>
        </p:spPr>
        <p:txBody>
          <a:bodyPr/>
          <a:lstStyle/>
          <a:p>
            <a:r>
              <a:rPr lang="en-US" b="1" dirty="0" smtClean="0"/>
              <a:t>Positioning Example</a:t>
            </a:r>
          </a:p>
          <a:p>
            <a:pPr lvl="4"/>
            <a:endParaRPr lang="en-US" b="1" dirty="0"/>
          </a:p>
          <a:p>
            <a:pPr lvl="1"/>
            <a:r>
              <a:rPr lang="en-US" u="sng" dirty="0" smtClean="0"/>
              <a:t>Honda:  safe family car</a:t>
            </a:r>
          </a:p>
          <a:p>
            <a:pPr lvl="2"/>
            <a:r>
              <a:rPr lang="en-US" dirty="0" smtClean="0"/>
              <a:t>Commercial focuses on family use, safety awards</a:t>
            </a:r>
          </a:p>
          <a:p>
            <a:pPr lvl="2"/>
            <a:endParaRPr lang="en-US" dirty="0" smtClean="0"/>
          </a:p>
          <a:p>
            <a:pPr lvl="1"/>
            <a:r>
              <a:rPr lang="en-US" u="sng" dirty="0" smtClean="0"/>
              <a:t>BMW: luxury sports car</a:t>
            </a:r>
          </a:p>
          <a:p>
            <a:pPr lvl="2"/>
            <a:r>
              <a:rPr lang="en-US" dirty="0" smtClean="0"/>
              <a:t>Commercial focuses on looking fast, expensive</a:t>
            </a:r>
          </a:p>
          <a:p>
            <a:pPr lvl="2"/>
            <a:endParaRPr lang="en-US" dirty="0" smtClean="0"/>
          </a:p>
          <a:p>
            <a:pPr marL="117475" lvl="1" indent="-117475" algn="ctr"/>
            <a:r>
              <a:rPr lang="en-US" sz="2700" dirty="0" smtClean="0"/>
              <a:t>Both provide means of transportation.</a:t>
            </a:r>
          </a:p>
          <a:p>
            <a:pPr marL="117475" lvl="1" indent="-117475" algn="ctr"/>
            <a:r>
              <a:rPr lang="en-US" sz="2700" dirty="0" smtClean="0"/>
              <a:t>Both positioned very differently</a:t>
            </a:r>
          </a:p>
        </p:txBody>
      </p:sp>
      <p:pic>
        <p:nvPicPr>
          <p:cNvPr id="3074" name="Picture 2" descr="http://cdn.slashgear.com/wp-content/uploads/2012/04/honda-h-logo.jpg">
            <a:hlinkClick r:id="rId2"/>
          </p:cNvPr>
          <p:cNvPicPr>
            <a:picLocks noChangeAspect="1" noChangeArrowheads="1"/>
          </p:cNvPicPr>
          <p:nvPr/>
        </p:nvPicPr>
        <p:blipFill>
          <a:blip r:embed="rId3" cstate="print"/>
          <a:srcRect/>
          <a:stretch>
            <a:fillRect/>
          </a:stretch>
        </p:blipFill>
        <p:spPr bwMode="auto">
          <a:xfrm>
            <a:off x="0" y="5828453"/>
            <a:ext cx="1524000" cy="1029547"/>
          </a:xfrm>
          <a:prstGeom prst="rect">
            <a:avLst/>
          </a:prstGeom>
          <a:noFill/>
        </p:spPr>
      </p:pic>
      <p:pic>
        <p:nvPicPr>
          <p:cNvPr id="3076" name="Picture 4" descr="http://www.grcea.com/wp-content/uploads/2012/03/bmw-logo.jpg">
            <a:hlinkClick r:id="rId4"/>
          </p:cNvPr>
          <p:cNvPicPr>
            <a:picLocks noChangeAspect="1" noChangeArrowheads="1"/>
          </p:cNvPicPr>
          <p:nvPr/>
        </p:nvPicPr>
        <p:blipFill>
          <a:blip r:embed="rId5" cstate="print"/>
          <a:srcRect/>
          <a:stretch>
            <a:fillRect/>
          </a:stretch>
        </p:blipFill>
        <p:spPr bwMode="auto">
          <a:xfrm>
            <a:off x="7696200" y="5771358"/>
            <a:ext cx="1447800" cy="1086642"/>
          </a:xfrm>
          <a:prstGeom prst="rect">
            <a:avLst/>
          </a:prstGeom>
          <a:noFill/>
        </p:spPr>
      </p:pic>
    </p:spTree>
  </p:cSld>
  <p:clrMapOvr>
    <a:masterClrMapping/>
  </p:clrMapOvr>
  <p:transition>
    <p:wipe dir="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E325285-0F7C-4DC3-9381-14AC16B065DD}" type="slidenum">
              <a:rPr lang="en-US" smtClean="0"/>
              <a:pPr/>
              <a:t>64</a:t>
            </a:fld>
            <a:endParaRPr lang="en-US"/>
          </a:p>
        </p:txBody>
      </p:sp>
      <p:pic>
        <p:nvPicPr>
          <p:cNvPr id="145410" name="Picture 2" descr="Picture"/>
          <p:cNvPicPr>
            <a:picLocks noChangeAspect="1" noChangeArrowheads="1"/>
          </p:cNvPicPr>
          <p:nvPr/>
        </p:nvPicPr>
        <p:blipFill>
          <a:blip r:embed="rId2" cstate="print"/>
          <a:srcRect/>
          <a:stretch>
            <a:fillRect/>
          </a:stretch>
        </p:blipFill>
        <p:spPr bwMode="auto">
          <a:xfrm>
            <a:off x="1447800" y="228600"/>
            <a:ext cx="6400800" cy="6400800"/>
          </a:xfrm>
          <a:prstGeom prst="rect">
            <a:avLst/>
          </a:prstGeom>
          <a:noFill/>
        </p:spPr>
      </p:pic>
    </p:spTree>
  </p:cSld>
  <p:clrMapOvr>
    <a:masterClrMapping/>
  </p:clrMapOvr>
  <p:transition>
    <p:wipe dir="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74FE88C2-46DC-420B-9D8C-7AD005E356A5}" type="slidenum">
              <a:rPr lang="en-US"/>
              <a:pPr/>
              <a:t>65</a:t>
            </a:fld>
            <a:endParaRPr lang="en-US"/>
          </a:p>
        </p:txBody>
      </p:sp>
      <p:sp>
        <p:nvSpPr>
          <p:cNvPr id="551938" name="Rectangle 2"/>
          <p:cNvSpPr>
            <a:spLocks noGrp="1" noChangeArrowheads="1"/>
          </p:cNvSpPr>
          <p:nvPr>
            <p:ph type="body" idx="1"/>
          </p:nvPr>
        </p:nvSpPr>
        <p:spPr>
          <a:xfrm>
            <a:off x="381000" y="3352800"/>
            <a:ext cx="8382000" cy="2209800"/>
          </a:xfrm>
          <a:noFill/>
          <a:ln/>
        </p:spPr>
        <p:txBody>
          <a:bodyPr numCol="2"/>
          <a:lstStyle/>
          <a:p>
            <a:pPr lvl="1"/>
            <a:r>
              <a:rPr lang="en-US" sz="3200" dirty="0" smtClean="0"/>
              <a:t>Status</a:t>
            </a:r>
          </a:p>
          <a:p>
            <a:pPr lvl="1"/>
            <a:r>
              <a:rPr lang="en-US" sz="3200" dirty="0" smtClean="0"/>
              <a:t>Price</a:t>
            </a:r>
          </a:p>
          <a:p>
            <a:pPr lvl="1"/>
            <a:r>
              <a:rPr lang="en-US" sz="3200" dirty="0" smtClean="0"/>
              <a:t>Brand recognition</a:t>
            </a:r>
          </a:p>
          <a:p>
            <a:pPr lvl="1"/>
            <a:r>
              <a:rPr lang="en-US" sz="3200" dirty="0" smtClean="0"/>
              <a:t>Quality</a:t>
            </a:r>
          </a:p>
          <a:p>
            <a:pPr lvl="1"/>
            <a:r>
              <a:rPr lang="en-US" sz="3200" dirty="0" smtClean="0"/>
              <a:t>Features </a:t>
            </a:r>
          </a:p>
          <a:p>
            <a:pPr lvl="1"/>
            <a:r>
              <a:rPr lang="en-US" sz="3200" dirty="0" smtClean="0"/>
              <a:t>Benefits</a:t>
            </a:r>
            <a:endParaRPr lang="en-US" sz="3200" dirty="0"/>
          </a:p>
        </p:txBody>
      </p:sp>
      <p:pic>
        <p:nvPicPr>
          <p:cNvPr id="551939" name="Picture 3"/>
          <p:cNvPicPr>
            <a:picLocks noChangeAspect="1" noChangeArrowheads="1"/>
          </p:cNvPicPr>
          <p:nvPr/>
        </p:nvPicPr>
        <p:blipFill>
          <a:blip r:embed="rId2" cstate="print"/>
          <a:srcRect t="3226"/>
          <a:stretch>
            <a:fillRect/>
          </a:stretch>
        </p:blipFill>
        <p:spPr bwMode="auto">
          <a:xfrm>
            <a:off x="381000" y="457200"/>
            <a:ext cx="7856538" cy="2286000"/>
          </a:xfrm>
          <a:prstGeom prst="rect">
            <a:avLst/>
          </a:prstGeom>
          <a:noFill/>
          <a:ln w="9525">
            <a:noFill/>
            <a:miter lim="800000"/>
            <a:headEnd/>
            <a:tailEnd/>
          </a:ln>
          <a:effectLst/>
        </p:spPr>
      </p:pic>
      <p:sp>
        <p:nvSpPr>
          <p:cNvPr id="5" name="Rectangle 2"/>
          <p:cNvSpPr txBox="1">
            <a:spLocks noChangeArrowheads="1"/>
          </p:cNvSpPr>
          <p:nvPr/>
        </p:nvSpPr>
        <p:spPr bwMode="auto">
          <a:xfrm>
            <a:off x="2971800" y="762000"/>
            <a:ext cx="5334000" cy="13795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Wingdings" pitchFamily="2" charset="2"/>
              <a:buChar char="n"/>
              <a:tabLst/>
              <a:defRPr/>
            </a:pP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List three ways a product may be positioned in the marketplace.</a:t>
            </a:r>
          </a:p>
          <a:p>
            <a:pPr marL="342900" marR="0" lvl="0" indent="-342900" algn="l" defTabSz="914400" rtl="0" eaLnBrk="1" fontAlgn="base" latinLnBrk="0" hangingPunct="1">
              <a:lnSpc>
                <a:spcPct val="100000"/>
              </a:lnSpc>
              <a:spcBef>
                <a:spcPct val="20000"/>
              </a:spcBef>
              <a:spcAft>
                <a:spcPct val="0"/>
              </a:spcAft>
              <a:buClr>
                <a:schemeClr val="hlink"/>
              </a:buClr>
              <a:buSzPct val="80000"/>
              <a:buFont typeface="Wingdings" pitchFamily="2" charset="2"/>
              <a:buChar char="n"/>
              <a:tabLst/>
              <a:defRPr/>
            </a:pPr>
            <a:endPar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fld id="{ABB78442-9E3E-44AE-90C9-91CC32FCDED4}" type="slidenum">
              <a:rPr lang="en-US"/>
              <a:pPr/>
              <a:t>7</a:t>
            </a:fld>
            <a:endParaRPr lang="en-US"/>
          </a:p>
        </p:txBody>
      </p:sp>
      <p:sp>
        <p:nvSpPr>
          <p:cNvPr id="565250" name="Rectangle 2"/>
          <p:cNvSpPr>
            <a:spLocks noGrp="1" noChangeArrowheads="1"/>
          </p:cNvSpPr>
          <p:nvPr>
            <p:ph type="body" idx="1"/>
          </p:nvPr>
        </p:nvSpPr>
        <p:spPr>
          <a:xfrm>
            <a:off x="381000" y="914400"/>
            <a:ext cx="8458200" cy="5410200"/>
          </a:xfrm>
        </p:spPr>
        <p:txBody>
          <a:bodyPr/>
          <a:lstStyle/>
          <a:p>
            <a:r>
              <a:rPr lang="en-US" sz="2800" b="1" dirty="0"/>
              <a:t>Product Mix</a:t>
            </a:r>
            <a:endParaRPr lang="en-US" sz="2800" dirty="0"/>
          </a:p>
          <a:p>
            <a:pPr lvl="1"/>
            <a:r>
              <a:rPr lang="en-US" sz="2400" dirty="0"/>
              <a:t>the total assorted features associated with the product</a:t>
            </a:r>
          </a:p>
          <a:p>
            <a:pPr lvl="2"/>
            <a:r>
              <a:rPr lang="en-US" sz="2200" dirty="0" smtClean="0"/>
              <a:t>product </a:t>
            </a:r>
            <a:r>
              <a:rPr lang="en-US" sz="2200" dirty="0"/>
              <a:t>line - various products offered under the brand</a:t>
            </a:r>
          </a:p>
          <a:p>
            <a:pPr lvl="2"/>
            <a:r>
              <a:rPr lang="en-US" sz="2200" dirty="0"/>
              <a:t>product </a:t>
            </a:r>
            <a:r>
              <a:rPr lang="en-US" sz="2200" dirty="0" smtClean="0"/>
              <a:t>packaging</a:t>
            </a:r>
          </a:p>
          <a:p>
            <a:pPr lvl="2"/>
            <a:r>
              <a:rPr lang="en-US" sz="2200" dirty="0" smtClean="0"/>
              <a:t>brand name</a:t>
            </a:r>
            <a:r>
              <a:rPr lang="en-US" sz="2000" dirty="0" smtClean="0"/>
              <a:t/>
            </a:r>
            <a:br>
              <a:rPr lang="en-US" sz="2000" dirty="0" smtClean="0"/>
            </a:br>
            <a:r>
              <a:rPr lang="en-US" sz="2000" dirty="0" smtClean="0"/>
              <a:t/>
            </a:r>
            <a:br>
              <a:rPr lang="en-US" sz="2000" dirty="0" smtClean="0"/>
            </a:br>
            <a:endParaRPr lang="en-US" sz="2000" dirty="0"/>
          </a:p>
          <a:p>
            <a:r>
              <a:rPr lang="en-US" sz="2800" b="1" dirty="0"/>
              <a:t>Product Extensions</a:t>
            </a:r>
          </a:p>
          <a:p>
            <a:pPr lvl="1"/>
            <a:r>
              <a:rPr lang="en-US" sz="2400" dirty="0"/>
              <a:t>items added to a product to make it more attractive to the target market</a:t>
            </a:r>
          </a:p>
          <a:p>
            <a:pPr lvl="2"/>
            <a:r>
              <a:rPr lang="en-US" sz="2200" dirty="0"/>
              <a:t>guarantees</a:t>
            </a:r>
          </a:p>
          <a:p>
            <a:pPr lvl="2"/>
            <a:r>
              <a:rPr lang="en-US" sz="2200" dirty="0"/>
              <a:t>warranties</a:t>
            </a:r>
          </a:p>
          <a:p>
            <a:pPr lvl="2"/>
            <a:r>
              <a:rPr lang="en-US" sz="2200" dirty="0"/>
              <a:t>instructional CDs</a:t>
            </a:r>
          </a:p>
        </p:txBody>
      </p:sp>
      <p:pic>
        <p:nvPicPr>
          <p:cNvPr id="50177" name="Picture 1" descr="C:\Users\jsundlin\AppData\Local\Microsoft\Windows\Temporary Internet Files\Content.IE5\QHETRDYM\MC900319378[1].wmf"/>
          <p:cNvPicPr>
            <a:picLocks noChangeAspect="1" noChangeArrowheads="1"/>
          </p:cNvPicPr>
          <p:nvPr/>
        </p:nvPicPr>
        <p:blipFill>
          <a:blip r:embed="rId2" cstate="print"/>
          <a:srcRect/>
          <a:stretch>
            <a:fillRect/>
          </a:stretch>
        </p:blipFill>
        <p:spPr bwMode="auto">
          <a:xfrm>
            <a:off x="7318858" y="5105095"/>
            <a:ext cx="1825142" cy="1752905"/>
          </a:xfrm>
          <a:prstGeom prst="rect">
            <a:avLst/>
          </a:prstGeom>
          <a:noFill/>
        </p:spPr>
      </p:pic>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r>
              <a:rPr lang="en-US" dirty="0" smtClean="0"/>
              <a:t>The marketer has little control over the core product, and consequently must focus efforts on product extensions.</a:t>
            </a:r>
          </a:p>
          <a:p>
            <a:pPr>
              <a:buNone/>
            </a:pPr>
            <a:r>
              <a:rPr lang="en-US" sz="3100" dirty="0" smtClean="0"/>
              <a:t>E.g. Real Madrid of Spain’s La </a:t>
            </a:r>
            <a:r>
              <a:rPr lang="en-US" sz="3100" dirty="0" err="1" smtClean="0"/>
              <a:t>Liga</a:t>
            </a:r>
            <a:r>
              <a:rPr lang="en-US" sz="3100" dirty="0" smtClean="0"/>
              <a:t> fashioned a strategy that leveraged the core product (soccer games) to generate product extensions. The team broke world “transfer” (purchase price) records in buying the contracts of star players (e.g. Beckham). Although Real Madrid was confident that it was going to win games, it was more confident that it would expand its global sales of merchandise and sponsorships. Even though the stars stumbled (failing to win a major trophy in 2004), strategy worked.</a:t>
            </a:r>
            <a:endParaRPr lang="en-US" sz="3100" dirty="0"/>
          </a:p>
        </p:txBody>
      </p:sp>
      <p:sp>
        <p:nvSpPr>
          <p:cNvPr id="4" name="Slide Number Placeholder 3"/>
          <p:cNvSpPr>
            <a:spLocks noGrp="1"/>
          </p:cNvSpPr>
          <p:nvPr>
            <p:ph type="sldNum" sz="quarter" idx="12"/>
          </p:nvPr>
        </p:nvSpPr>
        <p:spPr/>
        <p:txBody>
          <a:bodyPr/>
          <a:lstStyle/>
          <a:p>
            <a:fld id="{DE325285-0F7C-4DC3-9381-14AC16B065DD}" type="slidenum">
              <a:rPr lang="en-US" smtClean="0"/>
              <a:pPr/>
              <a:t>8</a:t>
            </a:fld>
            <a:endParaRPr lang="en-US"/>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3809E0D9-1F1A-4371-9833-5B36366D7085}" type="slidenum">
              <a:rPr lang="en-US"/>
              <a:pPr/>
              <a:t>9</a:t>
            </a:fld>
            <a:endParaRPr lang="en-US"/>
          </a:p>
        </p:txBody>
      </p:sp>
      <p:sp>
        <p:nvSpPr>
          <p:cNvPr id="558082" name="Rectangle 2"/>
          <p:cNvSpPr>
            <a:spLocks noGrp="1" noChangeArrowheads="1"/>
          </p:cNvSpPr>
          <p:nvPr>
            <p:ph type="title"/>
          </p:nvPr>
        </p:nvSpPr>
        <p:spPr/>
        <p:txBody>
          <a:bodyPr/>
          <a:lstStyle/>
          <a:p>
            <a:r>
              <a:rPr lang="en-US">
                <a:solidFill>
                  <a:schemeClr val="hlink"/>
                </a:solidFill>
              </a:rPr>
              <a:t>Basic vs. Enhanced Product</a:t>
            </a:r>
          </a:p>
        </p:txBody>
      </p:sp>
      <p:sp>
        <p:nvSpPr>
          <p:cNvPr id="558083" name="Rectangle 3"/>
          <p:cNvSpPr>
            <a:spLocks noGrp="1" noChangeArrowheads="1"/>
          </p:cNvSpPr>
          <p:nvPr>
            <p:ph type="body" idx="1"/>
          </p:nvPr>
        </p:nvSpPr>
        <p:spPr>
          <a:xfrm>
            <a:off x="381000" y="1600200"/>
            <a:ext cx="8382000" cy="4495800"/>
          </a:xfrm>
        </p:spPr>
        <p:txBody>
          <a:bodyPr/>
          <a:lstStyle/>
          <a:p>
            <a:r>
              <a:rPr lang="en-US" b="1" dirty="0"/>
              <a:t>product enhancements</a:t>
            </a:r>
          </a:p>
          <a:p>
            <a:pPr lvl="1"/>
            <a:r>
              <a:rPr lang="en-US" dirty="0"/>
              <a:t>features added to the basic product that satisfy additional needs and wants with the same purchase</a:t>
            </a:r>
          </a:p>
          <a:p>
            <a:pPr lvl="1"/>
            <a:r>
              <a:rPr lang="en-US" dirty="0"/>
              <a:t>add value to the product and may increase the purchase </a:t>
            </a:r>
            <a:r>
              <a:rPr lang="en-US" dirty="0" smtClean="0"/>
              <a:t>price</a:t>
            </a:r>
          </a:p>
          <a:p>
            <a:pPr lvl="1"/>
            <a:endParaRPr lang="en-US" dirty="0" smtClean="0"/>
          </a:p>
          <a:p>
            <a:pPr lvl="1"/>
            <a:r>
              <a:rPr lang="en-US" dirty="0" smtClean="0"/>
              <a:t>It is important to give customers options so that products can be </a:t>
            </a:r>
            <a:r>
              <a:rPr lang="en-US" u="sng" dirty="0" smtClean="0"/>
              <a:t>matched to their budgets </a:t>
            </a:r>
            <a:r>
              <a:rPr lang="en-US" dirty="0" smtClean="0"/>
              <a:t>and individual needs. </a:t>
            </a:r>
          </a:p>
          <a:p>
            <a:pPr lvl="1"/>
            <a:endParaRPr lang="en-US" dirty="0" smtClean="0"/>
          </a:p>
        </p:txBody>
      </p:sp>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4_Custom Design">
  <a:themeElements>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Custom Design">
  <a:themeElements>
    <a:clrScheme name="3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Custom Design">
  <a:themeElements>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Slit">
  <a:themeElements>
    <a:clrScheme name="Slit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fontScheme name="Slit">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lit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clrMap bg1="dk2" tx1="lt1" bg2="dk1" tx2="lt2" accent1="accent1" accent2="accent2" accent3="accent3" accent4="accent4" accent5="accent5" accent6="accent6" hlink="hlink" folHlink="folHlink"/>
    </a:extraClrScheme>
    <a:extraClrScheme>
      <a:clrScheme name="Slit 2">
        <a:dk1>
          <a:srgbClr val="674E2F"/>
        </a:dk1>
        <a:lt1>
          <a:srgbClr val="FFFFFF"/>
        </a:lt1>
        <a:dk2>
          <a:srgbClr val="533F27"/>
        </a:dk2>
        <a:lt2>
          <a:srgbClr val="D8B274"/>
        </a:lt2>
        <a:accent1>
          <a:srgbClr val="CC9900"/>
        </a:accent1>
        <a:accent2>
          <a:srgbClr val="8F5F2F"/>
        </a:accent2>
        <a:accent3>
          <a:srgbClr val="B3AFAC"/>
        </a:accent3>
        <a:accent4>
          <a:srgbClr val="DADADA"/>
        </a:accent4>
        <a:accent5>
          <a:srgbClr val="E2CAAA"/>
        </a:accent5>
        <a:accent6>
          <a:srgbClr val="81552A"/>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lit 3">
        <a:dk1>
          <a:srgbClr val="646464"/>
        </a:dk1>
        <a:lt1>
          <a:srgbClr val="FFFFFF"/>
        </a:lt1>
        <a:dk2>
          <a:srgbClr val="545454"/>
        </a:dk2>
        <a:lt2>
          <a:srgbClr val="D4D4CE"/>
        </a:lt2>
        <a:accent1>
          <a:srgbClr val="49747D"/>
        </a:accent1>
        <a:accent2>
          <a:srgbClr val="8F9699"/>
        </a:accent2>
        <a:accent3>
          <a:srgbClr val="B3B3B3"/>
        </a:accent3>
        <a:accent4>
          <a:srgbClr val="DADADA"/>
        </a:accent4>
        <a:accent5>
          <a:srgbClr val="B1BCBF"/>
        </a:accent5>
        <a:accent6>
          <a:srgbClr val="81878A"/>
        </a:accent6>
        <a:hlink>
          <a:srgbClr val="8DC4D7"/>
        </a:hlink>
        <a:folHlink>
          <a:srgbClr val="7FB97F"/>
        </a:folHlink>
      </a:clrScheme>
      <a:clrMap bg1="dk2" tx1="lt1" bg2="dk1" tx2="lt2" accent1="accent1" accent2="accent2" accent3="accent3" accent4="accent4" accent5="accent5" accent6="accent6" hlink="hlink" folHlink="folHlink"/>
    </a:extraClrScheme>
    <a:extraClrScheme>
      <a:clrScheme name="Slit 4">
        <a:dk1>
          <a:srgbClr val="3A7400"/>
        </a:dk1>
        <a:lt1>
          <a:srgbClr val="FFFFFF"/>
        </a:lt1>
        <a:dk2>
          <a:srgbClr val="2E5C00"/>
        </a:dk2>
        <a:lt2>
          <a:srgbClr val="FFFFFF"/>
        </a:lt2>
        <a:accent1>
          <a:srgbClr val="79CA02"/>
        </a:accent1>
        <a:accent2>
          <a:srgbClr val="008080"/>
        </a:accent2>
        <a:accent3>
          <a:srgbClr val="ADB5AA"/>
        </a:accent3>
        <a:accent4>
          <a:srgbClr val="DADADA"/>
        </a:accent4>
        <a:accent5>
          <a:srgbClr val="BEE1AA"/>
        </a:accent5>
        <a:accent6>
          <a:srgbClr val="007373"/>
        </a:accent6>
        <a:hlink>
          <a:srgbClr val="A8DE0E"/>
        </a:hlink>
        <a:folHlink>
          <a:srgbClr val="00CC66"/>
        </a:folHlink>
      </a:clrScheme>
      <a:clrMap bg1="dk2" tx1="lt1" bg2="dk1" tx2="lt2" accent1="accent1" accent2="accent2" accent3="accent3" accent4="accent4" accent5="accent5" accent6="accent6" hlink="hlink" folHlink="folHlink"/>
    </a:extraClrScheme>
    <a:extraClrScheme>
      <a:clrScheme name="Slit 5">
        <a:dk1>
          <a:srgbClr val="008885"/>
        </a:dk1>
        <a:lt1>
          <a:srgbClr val="FFFFFF"/>
        </a:lt1>
        <a:dk2>
          <a:srgbClr val="007572"/>
        </a:dk2>
        <a:lt2>
          <a:srgbClr val="FFFF99"/>
        </a:lt2>
        <a:accent1>
          <a:srgbClr val="33CCCC"/>
        </a:accent1>
        <a:accent2>
          <a:srgbClr val="6D6FC7"/>
        </a:accent2>
        <a:accent3>
          <a:srgbClr val="AABDBC"/>
        </a:accent3>
        <a:accent4>
          <a:srgbClr val="DADADA"/>
        </a:accent4>
        <a:accent5>
          <a:srgbClr val="ADE2E2"/>
        </a:accent5>
        <a:accent6>
          <a:srgbClr val="6264B4"/>
        </a:accent6>
        <a:hlink>
          <a:srgbClr val="FFFFCC"/>
        </a:hlink>
        <a:folHlink>
          <a:srgbClr val="00FF00"/>
        </a:folHlink>
      </a:clrScheme>
      <a:clrMap bg1="dk2" tx1="lt1" bg2="dk1" tx2="lt2" accent1="accent1" accent2="accent2" accent3="accent3" accent4="accent4" accent5="accent5" accent6="accent6" hlink="hlink" folHlink="folHlink"/>
    </a:extraClrScheme>
    <a:extraClrScheme>
      <a:clrScheme name="Slit 6">
        <a:dk1>
          <a:srgbClr val="0000AC"/>
        </a:dk1>
        <a:lt1>
          <a:srgbClr val="FFFFFF"/>
        </a:lt1>
        <a:dk2>
          <a:srgbClr val="000086"/>
        </a:dk2>
        <a:lt2>
          <a:srgbClr val="CCFFFF"/>
        </a:lt2>
        <a:accent1>
          <a:srgbClr val="0099FF"/>
        </a:accent1>
        <a:accent2>
          <a:srgbClr val="00B000"/>
        </a:accent2>
        <a:accent3>
          <a:srgbClr val="AAAAC3"/>
        </a:accent3>
        <a:accent4>
          <a:srgbClr val="DADADA"/>
        </a:accent4>
        <a:accent5>
          <a:srgbClr val="AACAFF"/>
        </a:accent5>
        <a:accent6>
          <a:srgbClr val="009F00"/>
        </a:accent6>
        <a:hlink>
          <a:srgbClr val="FFE701"/>
        </a:hlink>
        <a:folHlink>
          <a:srgbClr val="FF9900"/>
        </a:folHlink>
      </a:clrScheme>
      <a:clrMap bg1="dk2" tx1="lt1" bg2="dk1" tx2="lt2" accent1="accent1" accent2="accent2" accent3="accent3" accent4="accent4" accent5="accent5" accent6="accent6" hlink="hlink" folHlink="folHlink"/>
    </a:extraClrScheme>
    <a:extraClrScheme>
      <a:clrScheme name="Slit 7">
        <a:dk1>
          <a:srgbClr val="7474A2"/>
        </a:dk1>
        <a:lt1>
          <a:srgbClr val="FFFFFF"/>
        </a:lt1>
        <a:dk2>
          <a:srgbClr val="5E5E8E"/>
        </a:dk2>
        <a:lt2>
          <a:srgbClr val="D1D1DF"/>
        </a:lt2>
        <a:accent1>
          <a:srgbClr val="CC66FF"/>
        </a:accent1>
        <a:accent2>
          <a:srgbClr val="6666FF"/>
        </a:accent2>
        <a:accent3>
          <a:srgbClr val="B6B6C6"/>
        </a:accent3>
        <a:accent4>
          <a:srgbClr val="DADADA"/>
        </a:accent4>
        <a:accent5>
          <a:srgbClr val="E2B8FF"/>
        </a:accent5>
        <a:accent6>
          <a:srgbClr val="5C5CE7"/>
        </a:accent6>
        <a:hlink>
          <a:srgbClr val="FFCC99"/>
        </a:hlink>
        <a:folHlink>
          <a:srgbClr val="CCCCFF"/>
        </a:folHlink>
      </a:clrScheme>
      <a:clrMap bg1="dk2" tx1="lt1" bg2="dk1" tx2="lt2" accent1="accent1" accent2="accent2" accent3="accent3" accent4="accent4" accent5="accent5" accent6="accent6" hlink="hlink" folHlink="folHlink"/>
    </a:extraClrScheme>
    <a:extraClrScheme>
      <a:clrScheme name="Slit 8">
        <a:dk1>
          <a:srgbClr val="000000"/>
        </a:dk1>
        <a:lt1>
          <a:srgbClr val="D0DAE2"/>
        </a:lt1>
        <a:dk2>
          <a:srgbClr val="000000"/>
        </a:dk2>
        <a:lt2>
          <a:srgbClr val="E7EDF1"/>
        </a:lt2>
        <a:accent1>
          <a:srgbClr val="33CCCC"/>
        </a:accent1>
        <a:accent2>
          <a:srgbClr val="0099CC"/>
        </a:accent2>
        <a:accent3>
          <a:srgbClr val="E4EAEE"/>
        </a:accent3>
        <a:accent4>
          <a:srgbClr val="000000"/>
        </a:accent4>
        <a:accent5>
          <a:srgbClr val="ADE2E2"/>
        </a:accent5>
        <a:accent6>
          <a:srgbClr val="008AB9"/>
        </a:accent6>
        <a:hlink>
          <a:srgbClr val="3333CC"/>
        </a:hlink>
        <a:folHlink>
          <a:srgbClr val="008080"/>
        </a:folHlink>
      </a:clrScheme>
      <a:clrMap bg1="lt1" tx1="dk1" bg2="lt2" tx2="dk2" accent1="accent1" accent2="accent2" accent3="accent3" accent4="accent4" accent5="accent5" accent6="accent6" hlink="hlink" folHlink="folHlink"/>
    </a:extraClrScheme>
    <a:extraClrScheme>
      <a:clrScheme name="Slit 9">
        <a:dk1>
          <a:srgbClr val="000000"/>
        </a:dk1>
        <a:lt1>
          <a:srgbClr val="FFFFFF"/>
        </a:lt1>
        <a:dk2>
          <a:srgbClr val="000000"/>
        </a:dk2>
        <a:lt2>
          <a:srgbClr val="E6E6E6"/>
        </a:lt2>
        <a:accent1>
          <a:srgbClr val="66CCFF"/>
        </a:accent1>
        <a:accent2>
          <a:srgbClr val="9999FF"/>
        </a:accent2>
        <a:accent3>
          <a:srgbClr val="FFFFFF"/>
        </a:accent3>
        <a:accent4>
          <a:srgbClr val="000000"/>
        </a:accent4>
        <a:accent5>
          <a:srgbClr val="B8E2FF"/>
        </a:accent5>
        <a:accent6>
          <a:srgbClr val="8A8AE7"/>
        </a:accent6>
        <a:hlink>
          <a:srgbClr val="3333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Settings\mcm08@fuse.net\Application Data\Microsoft\Templates\005 ITB.pot</Template>
  <TotalTime>5556</TotalTime>
  <Words>2099</Words>
  <Application>Microsoft Office PowerPoint</Application>
  <PresentationFormat>On-screen Show (4:3)</PresentationFormat>
  <Paragraphs>459</Paragraphs>
  <Slides>65</Slides>
  <Notes>2</Notes>
  <HiddenSlides>0</HiddenSlides>
  <MMClips>0</MMClips>
  <ScaleCrop>false</ScaleCrop>
  <HeadingPairs>
    <vt:vector size="4" baseType="variant">
      <vt:variant>
        <vt:lpstr>Theme</vt:lpstr>
      </vt:variant>
      <vt:variant>
        <vt:i4>6</vt:i4>
      </vt:variant>
      <vt:variant>
        <vt:lpstr>Slide Titles</vt:lpstr>
      </vt:variant>
      <vt:variant>
        <vt:i4>65</vt:i4>
      </vt:variant>
    </vt:vector>
  </HeadingPairs>
  <TitlesOfParts>
    <vt:vector size="71" baseType="lpstr">
      <vt:lpstr>4_Custom Design</vt:lpstr>
      <vt:lpstr>3_Custom Design</vt:lpstr>
      <vt:lpstr>2_Custom Design</vt:lpstr>
      <vt:lpstr>1_Custom Design</vt:lpstr>
      <vt:lpstr>Custom Design</vt:lpstr>
      <vt:lpstr>Slit</vt:lpstr>
      <vt:lpstr>Slide 1</vt:lpstr>
      <vt:lpstr>Introduction Product Mix in  Sports Marketing</vt:lpstr>
      <vt:lpstr>Winning Strategies</vt:lpstr>
      <vt:lpstr>Lesson 7.1 The Product Mix  </vt:lpstr>
      <vt:lpstr>WHAT IS A PRODUCT MIX?</vt:lpstr>
      <vt:lpstr>Tangible &amp; Intangible</vt:lpstr>
      <vt:lpstr>Slide 7</vt:lpstr>
      <vt:lpstr>Slide 8</vt:lpstr>
      <vt:lpstr>Basic vs. Enhanced Product</vt:lpstr>
      <vt:lpstr>Slide 10</vt:lpstr>
      <vt:lpstr>Slide 11</vt:lpstr>
      <vt:lpstr>#1 ~ Product Line</vt:lpstr>
      <vt:lpstr>Slide 13</vt:lpstr>
      <vt:lpstr>#2 ~ Packaging</vt:lpstr>
      <vt:lpstr>Slide 15</vt:lpstr>
      <vt:lpstr>#3 ~ Brand</vt:lpstr>
      <vt:lpstr>Slide 17</vt:lpstr>
      <vt:lpstr>#3 ~ Brand</vt:lpstr>
      <vt:lpstr>Slide 19</vt:lpstr>
      <vt:lpstr>Brand Recognition</vt:lpstr>
      <vt:lpstr>Nike’s Marketing Strategy</vt:lpstr>
      <vt:lpstr>Slide 22</vt:lpstr>
      <vt:lpstr>Lesson 7.2 Recruiting Athletes and Entertainers </vt:lpstr>
      <vt:lpstr>THE BOTTOM LINE FOR SPORTS</vt:lpstr>
      <vt:lpstr>NCAA Regulations</vt:lpstr>
      <vt:lpstr>NCAA Regulations</vt:lpstr>
      <vt:lpstr>Compensation for Athletes?</vt:lpstr>
      <vt:lpstr>Slide 28</vt:lpstr>
      <vt:lpstr>THE COST OF SUCCESS</vt:lpstr>
      <vt:lpstr>Attracting and Keeping Coaches</vt:lpstr>
      <vt:lpstr>Attracting and Keeping Star Athletes</vt:lpstr>
      <vt:lpstr> Getting a Top Athlete for NY Jets</vt:lpstr>
      <vt:lpstr>The Price for Top Musicians and Other Entertainers</vt:lpstr>
      <vt:lpstr>Marketing Women’s Sports</vt:lpstr>
      <vt:lpstr>Why do Women’s Sports Get Less Attention?</vt:lpstr>
      <vt:lpstr>Marketing Women’s Sports</vt:lpstr>
      <vt:lpstr>Slide 37</vt:lpstr>
      <vt:lpstr>Lesson 7.3 Customized Entertainment  </vt:lpstr>
      <vt:lpstr>CUSTOMIZING PRODUCTS</vt:lpstr>
      <vt:lpstr>Local TV American Style</vt:lpstr>
      <vt:lpstr>Slide 41</vt:lpstr>
      <vt:lpstr>Slide 42</vt:lpstr>
      <vt:lpstr>Public TV and Radio</vt:lpstr>
      <vt:lpstr>Slide 44</vt:lpstr>
      <vt:lpstr>Who are the Baby Boomers?</vt:lpstr>
      <vt:lpstr>MARKETING TO BABY BOOMERS</vt:lpstr>
      <vt:lpstr>Boomers Won’t Retire</vt:lpstr>
      <vt:lpstr>Segmenting the Group</vt:lpstr>
      <vt:lpstr>Entertaining the Boomers</vt:lpstr>
      <vt:lpstr>Understanding All Parts of the Group</vt:lpstr>
      <vt:lpstr>Slide 51</vt:lpstr>
      <vt:lpstr>Lesson 7.4 Product Marketing Strategies   </vt:lpstr>
      <vt:lpstr>THE PRODUCT LIFE CYCLE</vt:lpstr>
      <vt:lpstr>Introduction Stage</vt:lpstr>
      <vt:lpstr>Growth Stage</vt:lpstr>
      <vt:lpstr>The Maturity Stage</vt:lpstr>
      <vt:lpstr>The Decline Stage (Pages 190-191)</vt:lpstr>
      <vt:lpstr>Decline Stage Options</vt:lpstr>
      <vt:lpstr>Slide 59</vt:lpstr>
      <vt:lpstr>Product Life Cycle Examples</vt:lpstr>
      <vt:lpstr>POSITIONING A PRODUCT</vt:lpstr>
      <vt:lpstr>Slide 62</vt:lpstr>
      <vt:lpstr>POSITIONING A PRODUCT</vt:lpstr>
      <vt:lpstr>Slide 64</vt:lpstr>
      <vt:lpstr>Slide 65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dc:title>
  <dc:creator>Sundling, Jessica</dc:creator>
  <cp:lastModifiedBy>tmsadmin</cp:lastModifiedBy>
  <cp:revision>774</cp:revision>
  <dcterms:created xsi:type="dcterms:W3CDTF">2005-03-02T01:31:49Z</dcterms:created>
  <dcterms:modified xsi:type="dcterms:W3CDTF">2014-04-25T18:37:47Z</dcterms:modified>
</cp:coreProperties>
</file>